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84"/>
  </p:notesMasterIdLst>
  <p:sldIdLst>
    <p:sldId id="256" r:id="rId2"/>
    <p:sldId id="264" r:id="rId3"/>
    <p:sldId id="265" r:id="rId4"/>
    <p:sldId id="266" r:id="rId5"/>
    <p:sldId id="271" r:id="rId6"/>
    <p:sldId id="272" r:id="rId7"/>
    <p:sldId id="273" r:id="rId8"/>
    <p:sldId id="274" r:id="rId9"/>
    <p:sldId id="275" r:id="rId10"/>
    <p:sldId id="277" r:id="rId11"/>
    <p:sldId id="278" r:id="rId12"/>
    <p:sldId id="283" r:id="rId13"/>
    <p:sldId id="308" r:id="rId14"/>
    <p:sldId id="315" r:id="rId15"/>
    <p:sldId id="316" r:id="rId16"/>
    <p:sldId id="317" r:id="rId17"/>
    <p:sldId id="318" r:id="rId18"/>
    <p:sldId id="338" r:id="rId19"/>
    <p:sldId id="339" r:id="rId20"/>
    <p:sldId id="280" r:id="rId21"/>
    <p:sldId id="279" r:id="rId22"/>
    <p:sldId id="307" r:id="rId23"/>
    <p:sldId id="282" r:id="rId24"/>
    <p:sldId id="295" r:id="rId25"/>
    <p:sldId id="296" r:id="rId26"/>
    <p:sldId id="281" r:id="rId27"/>
    <p:sldId id="289" r:id="rId28"/>
    <p:sldId id="290" r:id="rId29"/>
    <p:sldId id="291" r:id="rId30"/>
    <p:sldId id="292" r:id="rId31"/>
    <p:sldId id="293" r:id="rId32"/>
    <p:sldId id="294" r:id="rId33"/>
    <p:sldId id="312" r:id="rId34"/>
    <p:sldId id="313" r:id="rId35"/>
    <p:sldId id="314" r:id="rId36"/>
    <p:sldId id="340" r:id="rId37"/>
    <p:sldId id="341" r:id="rId38"/>
    <p:sldId id="297" r:id="rId39"/>
    <p:sldId id="306" r:id="rId40"/>
    <p:sldId id="305" r:id="rId41"/>
    <p:sldId id="284" r:id="rId42"/>
    <p:sldId id="285" r:id="rId43"/>
    <p:sldId id="303" r:id="rId44"/>
    <p:sldId id="304" r:id="rId45"/>
    <p:sldId id="310" r:id="rId46"/>
    <p:sldId id="311" r:id="rId47"/>
    <p:sldId id="322" r:id="rId48"/>
    <p:sldId id="324" r:id="rId49"/>
    <p:sldId id="286" r:id="rId50"/>
    <p:sldId id="287" r:id="rId51"/>
    <p:sldId id="298" r:id="rId52"/>
    <p:sldId id="299" r:id="rId53"/>
    <p:sldId id="300" r:id="rId54"/>
    <p:sldId id="327" r:id="rId55"/>
    <p:sldId id="328" r:id="rId56"/>
    <p:sldId id="329" r:id="rId57"/>
    <p:sldId id="330" r:id="rId58"/>
    <p:sldId id="301" r:id="rId59"/>
    <p:sldId id="302" r:id="rId60"/>
    <p:sldId id="309" r:id="rId61"/>
    <p:sldId id="319" r:id="rId62"/>
    <p:sldId id="320" r:id="rId63"/>
    <p:sldId id="288" r:id="rId64"/>
    <p:sldId id="257" r:id="rId65"/>
    <p:sldId id="258" r:id="rId66"/>
    <p:sldId id="259" r:id="rId67"/>
    <p:sldId id="260" r:id="rId68"/>
    <p:sldId id="261" r:id="rId69"/>
    <p:sldId id="321" r:id="rId70"/>
    <p:sldId id="323" r:id="rId71"/>
    <p:sldId id="325" r:id="rId72"/>
    <p:sldId id="326" r:id="rId73"/>
    <p:sldId id="332" r:id="rId74"/>
    <p:sldId id="333" r:id="rId75"/>
    <p:sldId id="334" r:id="rId76"/>
    <p:sldId id="335" r:id="rId77"/>
    <p:sldId id="336" r:id="rId78"/>
    <p:sldId id="337" r:id="rId79"/>
    <p:sldId id="342" r:id="rId80"/>
    <p:sldId id="343" r:id="rId81"/>
    <p:sldId id="344" r:id="rId82"/>
    <p:sldId id="345" r:id="rId8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60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45164-27E0-4973-AF9B-041690F746B4}" type="datetimeFigureOut">
              <a:rPr lang="en-IN" smtClean="0"/>
              <a:t>02-07-2023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AD398-E5F5-4034-9239-EC36E1877B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720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AD398-E5F5-4034-9239-EC36E1877BC6}" type="slidenum">
              <a:rPr lang="en-IN" smtClean="0"/>
              <a:t>57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3543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AD398-E5F5-4034-9239-EC36E1877BC6}" type="slidenum">
              <a:rPr lang="en-IN" smtClean="0"/>
              <a:t>65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6390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003A-185A-4745-A574-BD7BB5603300}" type="datetimeFigureOut">
              <a:rPr lang="en-IN" smtClean="0"/>
              <a:t>02-07-2023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233-0A7B-469F-B313-96D833F909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817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003A-185A-4745-A574-BD7BB5603300}" type="datetimeFigureOut">
              <a:rPr lang="en-IN" smtClean="0"/>
              <a:t>02-07-2023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233-0A7B-469F-B313-96D833F909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481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003A-185A-4745-A574-BD7BB5603300}" type="datetimeFigureOut">
              <a:rPr lang="en-IN" smtClean="0"/>
              <a:t>02-07-2023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233-0A7B-469F-B313-96D833F9094D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6962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003A-185A-4745-A574-BD7BB5603300}" type="datetimeFigureOut">
              <a:rPr lang="en-IN" smtClean="0"/>
              <a:t>02-07-2023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233-0A7B-469F-B313-96D833F909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485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003A-185A-4745-A574-BD7BB5603300}" type="datetimeFigureOut">
              <a:rPr lang="en-IN" smtClean="0"/>
              <a:t>02-07-2023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233-0A7B-469F-B313-96D833F9094D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8381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003A-185A-4745-A574-BD7BB5603300}" type="datetimeFigureOut">
              <a:rPr lang="en-IN" smtClean="0"/>
              <a:t>02-07-2023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233-0A7B-469F-B313-96D833F909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9289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003A-185A-4745-A574-BD7BB5603300}" type="datetimeFigureOut">
              <a:rPr lang="en-IN" smtClean="0"/>
              <a:t>02-07-2023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233-0A7B-469F-B313-96D833F909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2636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003A-185A-4745-A574-BD7BB5603300}" type="datetimeFigureOut">
              <a:rPr lang="en-IN" smtClean="0"/>
              <a:t>02-07-2023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233-0A7B-469F-B313-96D833F909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797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003A-185A-4745-A574-BD7BB5603300}" type="datetimeFigureOut">
              <a:rPr lang="en-IN" smtClean="0"/>
              <a:t>02-07-2023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233-0A7B-469F-B313-96D833F909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747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003A-185A-4745-A574-BD7BB5603300}" type="datetimeFigureOut">
              <a:rPr lang="en-IN" smtClean="0"/>
              <a:t>02-07-2023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233-0A7B-469F-B313-96D833F909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206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003A-185A-4745-A574-BD7BB5603300}" type="datetimeFigureOut">
              <a:rPr lang="en-IN" smtClean="0"/>
              <a:t>02-07-2023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233-0A7B-469F-B313-96D833F909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219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003A-185A-4745-A574-BD7BB5603300}" type="datetimeFigureOut">
              <a:rPr lang="en-IN" smtClean="0"/>
              <a:t>02-07-2023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233-0A7B-469F-B313-96D833F909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115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003A-185A-4745-A574-BD7BB5603300}" type="datetimeFigureOut">
              <a:rPr lang="en-IN" smtClean="0"/>
              <a:t>02-07-2023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233-0A7B-469F-B313-96D833F909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75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003A-185A-4745-A574-BD7BB5603300}" type="datetimeFigureOut">
              <a:rPr lang="en-IN" smtClean="0"/>
              <a:t>02-07-2023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233-0A7B-469F-B313-96D833F909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105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003A-185A-4745-A574-BD7BB5603300}" type="datetimeFigureOut">
              <a:rPr lang="en-IN" smtClean="0"/>
              <a:t>02-07-2023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233-0A7B-469F-B313-96D833F909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340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D233-0A7B-469F-B313-96D833F9094D}" type="slidenum">
              <a:rPr lang="en-IN" smtClean="0"/>
              <a:t>‹#›</a:t>
            </a:fld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003A-185A-4745-A574-BD7BB5603300}" type="datetimeFigureOut">
              <a:rPr lang="en-IN" smtClean="0"/>
              <a:t>02-07-2023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941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4003A-185A-4745-A574-BD7BB5603300}" type="datetimeFigureOut">
              <a:rPr lang="en-IN" smtClean="0"/>
              <a:t>02-07-2023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49D233-0A7B-469F-B313-96D833F909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445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riharidc047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/>
            <a:r>
              <a:rPr lang="en-US" altLang="en-US" sz="1800" b="1" dirty="0" smtClean="0">
                <a:solidFill>
                  <a:srgbClr val="03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                                                                          </a:t>
            </a:r>
            <a:endParaRPr lang="en-US" altLang="en-US" sz="1800" b="1" dirty="0">
              <a:solidFill>
                <a:srgbClr val="0303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 rot="10800000" flipV="1">
            <a:off x="-1" y="-7938"/>
            <a:ext cx="9840416" cy="1132682"/>
          </a:xfrm>
        </p:spPr>
        <p:txBody>
          <a:bodyPr>
            <a:normAutofit fontScale="25000" lnSpcReduction="20000"/>
          </a:bodyPr>
          <a:lstStyle/>
          <a:p>
            <a:endParaRPr lang="en-US" sz="3200" dirty="0">
              <a:latin typeface="Agency FB" panose="020B0503020202020204" pitchFamily="34" charset="0"/>
            </a:endParaRPr>
          </a:p>
          <a:p>
            <a:pPr algn="l"/>
            <a:r>
              <a:rPr lang="en-US" sz="3200" dirty="0">
                <a:latin typeface="Arial" pitchFamily="34" charset="0"/>
                <a:cs typeface="Arial" pitchFamily="34" charset="0"/>
              </a:rPr>
              <a:t>                                      </a:t>
            </a:r>
            <a:endParaRPr lang="en-US" sz="3200" dirty="0">
              <a:latin typeface="Agency FB" panose="020B0503020202020204" pitchFamily="34" charset="0"/>
            </a:endParaRPr>
          </a:p>
          <a:p>
            <a:endParaRPr lang="en-US" sz="3200" dirty="0">
              <a:latin typeface="Agency FB" panose="020B0503020202020204" pitchFamily="34" charset="0"/>
            </a:endParaRPr>
          </a:p>
          <a:p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Second and Higher Order Linear Differential </a:t>
            </a:r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Equation</a:t>
            </a:r>
            <a:endParaRPr lang="en-US" sz="9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556792"/>
            <a:ext cx="532859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5360" y="2833537"/>
            <a:ext cx="108012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altLang="en-US" sz="9600" b="1" dirty="0">
                <a:solidFill>
                  <a:srgbClr val="2D2F9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2D2F9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SRI HARI DEGREE COLLEGE</a:t>
            </a:r>
            <a:endParaRPr lang="en-US" altLang="en-US" sz="4000" dirty="0"/>
          </a:p>
          <a:p>
            <a:pPr lvl="0" defTabSz="914400"/>
            <a:r>
              <a:rPr lang="en-US" altLang="en-US" sz="2000" b="1" dirty="0">
                <a:solidFill>
                  <a:srgbClr val="0303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(</a:t>
            </a:r>
            <a:r>
              <a:rPr lang="en-US" altLang="en-US" sz="1200" b="1" dirty="0">
                <a:solidFill>
                  <a:srgbClr val="0303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Permanently Affiliated to Yogi </a:t>
            </a:r>
            <a:r>
              <a:rPr lang="en-US" altLang="en-US" sz="1200" b="1" dirty="0" err="1">
                <a:solidFill>
                  <a:srgbClr val="0303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Vemana</a:t>
            </a:r>
            <a:r>
              <a:rPr lang="en-US" altLang="en-US" sz="1200" b="1" dirty="0">
                <a:solidFill>
                  <a:srgbClr val="0303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University, Kadapa)</a:t>
            </a:r>
            <a:endParaRPr lang="en-US" altLang="en-US" sz="1200" dirty="0"/>
          </a:p>
          <a:p>
            <a:pPr lvl="0" defTabSz="914400"/>
            <a:r>
              <a:rPr lang="en-US" altLang="en-US" sz="1200" b="1" dirty="0">
                <a:solidFill>
                  <a:srgbClr val="03030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Recognized by UGC New-Delhi under Section 2(f) &amp;12(8) </a:t>
            </a:r>
            <a:endParaRPr lang="en-US" altLang="en-US" sz="1200" dirty="0"/>
          </a:p>
          <a:p>
            <a:pPr lvl="0" defTabSz="914400"/>
            <a:r>
              <a:rPr lang="en-US" altLang="en-US" sz="1200" b="1" dirty="0">
                <a:solidFill>
                  <a:srgbClr val="03030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An ISO 9001</a:t>
            </a:r>
            <a:r>
              <a:rPr lang="en-US" altLang="en-US" sz="1200" b="1" dirty="0">
                <a:solidFill>
                  <a:srgbClr val="2F2F2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1200" b="1" dirty="0">
                <a:solidFill>
                  <a:srgbClr val="03030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2015Certified Institution</a:t>
            </a:r>
            <a:endParaRPr lang="en-US" altLang="en-US" sz="1200" dirty="0"/>
          </a:p>
          <a:p>
            <a:pPr lvl="0" defTabSz="914400"/>
            <a:r>
              <a:rPr lang="en-US" altLang="en-US" sz="1200" b="1" dirty="0">
                <a:solidFill>
                  <a:srgbClr val="03030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#45/290-10</a:t>
            </a:r>
            <a:r>
              <a:rPr lang="en-US" altLang="en-US" sz="1200" b="1" dirty="0">
                <a:solidFill>
                  <a:srgbClr val="2F2F2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altLang="en-US" sz="1200" b="1" dirty="0">
                <a:solidFill>
                  <a:srgbClr val="03030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BalajiNagar,Kadapa</a:t>
            </a:r>
            <a:r>
              <a:rPr lang="en-US" altLang="en-US" sz="1200" b="1" dirty="0">
                <a:solidFill>
                  <a:srgbClr val="2F2F2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altLang="en-US" sz="1200" b="1" dirty="0">
                <a:solidFill>
                  <a:srgbClr val="03030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A.P</a:t>
            </a:r>
            <a:r>
              <a:rPr lang="en-US" altLang="en-US" sz="1200" b="1" dirty="0">
                <a:solidFill>
                  <a:srgbClr val="2F2F2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.,</a:t>
            </a:r>
            <a:r>
              <a:rPr lang="en-US" altLang="en-US" sz="1200" b="1" dirty="0">
                <a:solidFill>
                  <a:srgbClr val="03030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INDIA-516003</a:t>
            </a:r>
            <a:endParaRPr lang="en-US" altLang="en-US" sz="1200" dirty="0"/>
          </a:p>
          <a:p>
            <a:pPr lvl="0" defTabSz="914400"/>
            <a:r>
              <a:rPr lang="en-US" altLang="en-US" sz="1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E-Mail:</a:t>
            </a:r>
            <a:r>
              <a:rPr lang="en-US" altLang="en-US" sz="1200" b="1" dirty="0">
                <a:solidFill>
                  <a:srgbClr val="03030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sriharidc047@gmail.com</a:t>
            </a:r>
            <a:r>
              <a:rPr lang="en-US" altLang="en-US" sz="1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>
                <a:solidFill>
                  <a:srgbClr val="03030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Web www.sriharidegreecollege.ac.in</a:t>
            </a:r>
            <a:r>
              <a:rPr lang="en-US" altLang="en-US" sz="1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>
                <a:solidFill>
                  <a:srgbClr val="7275B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©</a:t>
            </a:r>
            <a:r>
              <a:rPr lang="en-US" altLang="en-US" sz="1200" b="1" dirty="0">
                <a:solidFill>
                  <a:srgbClr val="03030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9440074132</a:t>
            </a:r>
          </a:p>
          <a:p>
            <a:pPr lvl="0" defTabSz="914400"/>
            <a:r>
              <a:rPr lang="en-US" altLang="en-US" sz="1200" b="1" dirty="0">
                <a:solidFill>
                  <a:srgbClr val="03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</a:t>
            </a:r>
            <a:r>
              <a:rPr lang="en-US" altLang="en-US" sz="2000" b="1" dirty="0" smtClean="0">
                <a:solidFill>
                  <a:srgbClr val="03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</a:t>
            </a:r>
          </a:p>
          <a:p>
            <a:pPr lvl="0" defTabSz="914400"/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by</a:t>
            </a:r>
          </a:p>
          <a:p>
            <a:pPr lvl="0" defTabSz="914400"/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DR.V.SUBBAREDDY 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(H.O.D)</a:t>
            </a:r>
          </a:p>
          <a:p>
            <a:pPr lvl="0" defTabSz="914400"/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Dept.of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Mathematical Sciences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4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3100" dirty="0"/>
                  <a:t>      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3100" i="1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3100" i="1"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100" i="1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IN" sz="3100" dirty="0">
                    <a:latin typeface="Times New Roman" pitchFamily="18" charset="0"/>
                    <a:cs typeface="Times New Roman" pitchFamily="18" charset="0"/>
                  </a:rPr>
                  <a:t> = 0 then,        </a:t>
                </a:r>
                <a:r>
                  <a:rPr lang="en-US" sz="31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𝑥</m:t>
                    </m:r>
                    <m:box>
                      <m:box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1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1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1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31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1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3100" i="1">
                                <a:latin typeface="Cambria Math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en-US" sz="3100" i="1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100" i="1">
                            <a:latin typeface="Cambria Math"/>
                          </a:rPr>
                          <m:t>𝑎𝑥</m:t>
                        </m:r>
                      </m:sup>
                    </m:sSup>
                  </m:oMath>
                </a14:m>
                <a:endParaRPr lang="en-US" sz="3100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1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3100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100" i="1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3100" i="1"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100" i="1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IN" sz="3100" dirty="0">
                    <a:latin typeface="Times New Roman" pitchFamily="18" charset="0"/>
                    <a:cs typeface="Times New Roman" pitchFamily="18" charset="0"/>
                  </a:rPr>
                  <a:t> = 0 then,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100" i="1" dirty="0">
                            <a:latin typeface="Cambria Math"/>
                          </a:rPr>
                          <m:t>2</m:t>
                        </m:r>
                      </m:sup>
                    </m:sSup>
                    <m:box>
                      <m:box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1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1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1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31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′′</m:t>
                                </m:r>
                              </m:sup>
                            </m:sSup>
                            <m:r>
                              <a:rPr lang="en-US" sz="31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3100" i="1">
                                <a:latin typeface="Cambria Math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en-US" sz="3100" i="1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100" i="1">
                            <a:latin typeface="Cambria Math"/>
                          </a:rPr>
                          <m:t>𝑎𝑥</m:t>
                        </m:r>
                      </m:sup>
                    </m:sSup>
                  </m:oMath>
                </a14:m>
                <a:endParaRPr lang="en-IN" sz="31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    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3100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a:rPr lang="en-US" sz="3100" i="1" smtClean="0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100" i="1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3100" i="1"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100" i="1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IN" sz="3100" dirty="0">
                    <a:latin typeface="Times New Roman" pitchFamily="18" charset="0"/>
                    <a:cs typeface="Times New Roman" pitchFamily="18" charset="0"/>
                  </a:rPr>
                  <a:t> = 0 then,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1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box>
                      <m:box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1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1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1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31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′′</m:t>
                                </m:r>
                                <m:r>
                                  <a:rPr lang="en-US" sz="310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1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3100" i="1">
                                <a:latin typeface="Cambria Math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en-US" sz="3100" i="1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100" i="1">
                            <a:latin typeface="Cambria Math"/>
                          </a:rPr>
                          <m:t>𝑎𝑥</m:t>
                        </m:r>
                      </m:sup>
                    </m:sSup>
                  </m:oMath>
                </a14:m>
                <a:r>
                  <a:rPr lang="en-IN" sz="3100" dirty="0">
                    <a:latin typeface="Times New Roman" pitchFamily="18" charset="0"/>
                    <a:cs typeface="Times New Roman" pitchFamily="18" charset="0"/>
                  </a:rPr>
                  <a:t>  --------- [And soon]</a:t>
                </a:r>
              </a:p>
              <a:p>
                <a:pPr marL="0" indent="0">
                  <a:buNone/>
                </a:pPr>
                <a:endParaRPr lang="en-IN" sz="31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IN" sz="3100" dirty="0">
                    <a:solidFill>
                      <a:srgbClr val="FF0000"/>
                    </a:solidFill>
                    <a:latin typeface="Cambria Math"/>
                    <a:ea typeface="Cambria Math"/>
                    <a:cs typeface="Times New Roman" pitchFamily="18" charset="0"/>
                  </a:rPr>
                  <a:t>*</a:t>
                </a:r>
                <a:r>
                  <a:rPr lang="en-IN" sz="3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Solve the following differential equations:-</a:t>
                </a:r>
              </a:p>
              <a:p>
                <a:pPr marL="0" indent="0">
                  <a:buNone/>
                </a:pPr>
                <a:r>
                  <a:rPr lang="en-US" sz="3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10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).Find the Particular Integral of </a:t>
                </a:r>
                <a14:m>
                  <m:oMath xmlns:m="http://schemas.openxmlformats.org/officeDocument/2006/math">
                    <m:r>
                      <a:rPr lang="en-US" sz="3100" b="0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3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100" b="0" i="0" smtClean="0">
                        <a:solidFill>
                          <a:srgbClr val="FF0000"/>
                        </a:solidFill>
                        <a:latin typeface="Cambria Math"/>
                      </a:rPr>
                      <m:t>−6</m:t>
                    </m:r>
                    <m:r>
                      <m:rPr>
                        <m:sty m:val="p"/>
                      </m:rPr>
                      <a:rPr lang="en-US" sz="3100" b="0" i="0" smtClean="0">
                        <a:solidFill>
                          <a:srgbClr val="FF0000"/>
                        </a:solidFill>
                        <a:latin typeface="Cambria Math"/>
                      </a:rPr>
                      <m:t>D</m:t>
                    </m:r>
                    <m:r>
                      <a:rPr lang="en-US" sz="3100" b="0" i="0" smtClean="0">
                        <a:solidFill>
                          <a:srgbClr val="FF0000"/>
                        </a:solidFill>
                        <a:latin typeface="Cambria Math"/>
                      </a:rPr>
                      <m:t>+9)</m:t>
                    </m:r>
                    <m:r>
                      <m:rPr>
                        <m:sty m:val="p"/>
                      </m:rPr>
                      <a:rPr lang="en-US" sz="3100" b="0" i="0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US" sz="3100" i="1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31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3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31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Sol. 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is</a:t>
                </a:r>
                <a:r>
                  <a:rPr lang="en-US" sz="3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3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100">
                        <a:solidFill>
                          <a:schemeClr val="tx1"/>
                        </a:solidFill>
                        <a:latin typeface="Cambria Math"/>
                      </a:rPr>
                      <m:t>−6</m:t>
                    </m:r>
                    <m:r>
                      <m:rPr>
                        <m:sty m:val="p"/>
                      </m:rPr>
                      <a:rPr lang="en-US" sz="3100">
                        <a:solidFill>
                          <a:schemeClr val="tx1"/>
                        </a:solidFill>
                        <a:latin typeface="Cambria Math"/>
                      </a:rPr>
                      <m:t>D</m:t>
                    </m:r>
                    <m:r>
                      <a:rPr lang="en-US" sz="3100">
                        <a:solidFill>
                          <a:schemeClr val="tx1"/>
                        </a:solidFill>
                        <a:latin typeface="Cambria Math"/>
                      </a:rPr>
                      <m:t>+9)</m:t>
                    </m:r>
                    <m:r>
                      <m:rPr>
                        <m:sty m:val="p"/>
                      </m:rPr>
                      <a:rPr lang="en-US" sz="3100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US" sz="31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3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3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It is in the form of </a:t>
                </a:r>
                <a14:m>
                  <m:oMath xmlns:m="http://schemas.openxmlformats.org/officeDocument/2006/math">
                    <m:r>
                      <a:rPr lang="en-US" sz="3100" b="0" i="0" smtClean="0">
                        <a:latin typeface="Cambria Math"/>
                      </a:rPr>
                      <m:t>[</m:t>
                    </m:r>
                    <m:r>
                      <a:rPr lang="en-US" sz="3100" i="1">
                        <a:latin typeface="Cambria Math"/>
                      </a:rPr>
                      <m:t>𝑓</m:t>
                    </m:r>
                    <m:r>
                      <a:rPr lang="en-US" sz="31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3100">
                        <a:latin typeface="Cambria Math"/>
                      </a:rPr>
                      <m:t>D</m:t>
                    </m:r>
                    <m:r>
                      <a:rPr lang="en-US" sz="3100">
                        <a:latin typeface="Cambria Math"/>
                      </a:rPr>
                      <m:t>)]</m:t>
                    </m:r>
                    <m:r>
                      <m:rPr>
                        <m:sty m:val="p"/>
                      </m:rPr>
                      <a:rPr lang="en-US" sz="3100" b="0" i="0" smtClean="0">
                        <a:latin typeface="Cambria Math"/>
                      </a:rPr>
                      <m:t>y</m:t>
                    </m:r>
                    <m:r>
                      <a:rPr lang="en-US" sz="31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3100" b="0" i="0" dirty="0" smtClean="0">
                        <a:latin typeface="Cambria Math"/>
                        <a:cs typeface="Times New Roman" pitchFamily="18" charset="0"/>
                      </a:rPr>
                      <m:t>Q</m:t>
                    </m:r>
                    <m:r>
                      <a:rPr lang="en-US" sz="3100" b="0" i="0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1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100" b="0" i="0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where,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100">
                            <a:latin typeface="Cambria Math"/>
                          </a:rPr>
                          <m:t>D</m:t>
                        </m:r>
                      </m:e>
                    </m:d>
                    <m:r>
                      <a:rPr lang="en-US" sz="31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31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100" b="0" i="0" smtClean="0">
                        <a:latin typeface="Cambria Math"/>
                      </a:rPr>
                      <m:t>−6</m:t>
                    </m:r>
                    <m:r>
                      <a:rPr lang="en-US" sz="3100" i="1">
                        <a:latin typeface="Cambria Math"/>
                      </a:rPr>
                      <m:t>𝐷</m:t>
                    </m:r>
                    <m:r>
                      <a:rPr lang="en-US" sz="3100" b="0" i="0" smtClean="0">
                        <a:latin typeface="Cambria Math"/>
                      </a:rPr>
                      <m:t>+9</m:t>
                    </m:r>
                  </m:oMath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100" b="0" i="0" dirty="0" smtClean="0">
                        <a:latin typeface="Cambria Math"/>
                        <a:cs typeface="Times New Roman" pitchFamily="18" charset="0"/>
                      </a:rPr>
                      <m:t>Q</m:t>
                    </m:r>
                    <m:r>
                      <a:rPr lang="en-US" sz="3100" b="0" i="0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1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100" b="0" i="0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US" sz="3100" i="1" dirty="0" smtClean="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1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1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100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31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100" b="0" i="1" smtClean="0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1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1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31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31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IN" sz="31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100" dirty="0">
                    <a:cs typeface="Arial" panose="020B0604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31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1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n-US" sz="31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3100" i="1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sz="3100" i="1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100" i="1">
                            <a:latin typeface="Cambria Math"/>
                          </a:rPr>
                          <m:t>𝑎𝑥</m:t>
                        </m:r>
                      </m:sup>
                    </m:sSup>
                  </m:oMath>
                </a14:m>
                <a:endParaRPr lang="en-US" sz="31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IN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IN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  <a:blipFill>
                <a:blip r:embed="rId2"/>
                <a:stretch>
                  <a:fillRect l="-754" t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59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7408" y="692696"/>
                <a:ext cx="10515600" cy="548426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                    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−6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+9 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= 3 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−6(3)+9 </m:t>
                            </m:r>
                          </m:den>
                        </m:f>
                      </m:e>
                    </m:box>
                    <m:r>
                      <a:rPr lang="en-US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 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18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+9 </m:t>
                            </m:r>
                          </m:den>
                        </m:f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box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      ( if it fails)                                                                   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then,        </a:t>
                </a:r>
                <a:r>
                  <a:rPr lang="en-US" sz="24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/>
                              </a:rPr>
                              <m:t>−6</m:t>
                            </m:r>
                          </m:den>
                        </m:f>
                      </m:e>
                    </m:box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</m:den>
                        </m:f>
                      </m:e>
                    </m:box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𝑎𝑥</m:t>
                        </m:r>
                      </m:sup>
                    </m:sSup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>
                                <a:latin typeface="Cambria Math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/>
                              </a:rPr>
                              <m:t>(3)</m:t>
                            </m:r>
                            <m:r>
                              <m:rPr>
                                <m:nor/>
                              </m:rPr>
                              <a:rPr lang="en-US" sz="2400" smtClean="0">
                                <a:latin typeface="Cambria Math"/>
                              </a:rPr>
                              <m:t>−6</m:t>
                            </m:r>
                          </m:den>
                        </m:f>
                      </m:e>
                    </m:box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 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then,    </a:t>
                </a:r>
                <a:endParaRPr lang="en-IN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     ( if it fails)                                                                       </a:t>
                </a:r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′′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</m:den>
                        </m:f>
                      </m:e>
                    </m:box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𝑎𝑥</m:t>
                        </m:r>
                      </m:sup>
                    </m:sSup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IN" sz="2400" dirty="0"/>
                  <a:t>   </a:t>
                </a: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7408" y="692696"/>
                <a:ext cx="10515600" cy="5484267"/>
              </a:xfrm>
              <a:blipFill rotWithShape="1">
                <a:blip r:embed="rId2"/>
                <a:stretch>
                  <a:fillRect l="-928" t="-1446" r="-5159" b="-170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8472264" y="2780928"/>
            <a:ext cx="2592288" cy="216024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477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7408" y="476673"/>
                <a:ext cx="10945216" cy="5798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).Find the Particular Integral of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4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𝐷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+4)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Sol.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is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𝐷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+4)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y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It is in the form of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D</m:t>
                    </m:r>
                    <m:r>
                      <a:rPr lang="en-US" sz="2400">
                        <a:latin typeface="Cambria Math"/>
                      </a:rPr>
                      <m:t>)]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Q</m:t>
                    </m:r>
                    <m:r>
                      <a:rPr lang="en-US" sz="24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x</m:t>
                    </m:r>
                    <m:r>
                      <a:rPr lang="en-US" sz="2400" b="0" i="0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where,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D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4</m:t>
                    </m:r>
                    <m:r>
                      <a:rPr lang="en-US" sz="2400" i="1">
                        <a:latin typeface="Cambria Math"/>
                      </a:rPr>
                      <m:t>𝐷</m:t>
                    </m:r>
                    <m:r>
                      <a:rPr lang="en-US" sz="2400">
                        <a:latin typeface="Cambria Math"/>
                      </a:rPr>
                      <m:t>+4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Q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400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I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cs typeface="Arial" panose="020B0604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</m:den>
                        </m:f>
                      </m:e>
                    </m:box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𝑎𝑥</m:t>
                        </m:r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/>
                              </a:rPr>
                              <m:t>−4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𝐷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+4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sz="2800" b="0" i="0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𝐷</m:t>
                    </m:r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a</m:t>
                    </m:r>
                    <m:r>
                      <a:rPr lang="en-US" sz="2400" b="0" i="0" smtClean="0">
                        <a:latin typeface="Cambria Math"/>
                      </a:rPr>
                      <m:t>=2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/>
                              </a:rPr>
                              <m:t>−4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/>
                              </a:rPr>
                              <m:t>+4</m:t>
                            </m:r>
                          </m:den>
                        </m:f>
                      </m:e>
                    </m:box>
                    <m:r>
                      <a:rPr lang="en-US" sz="2800" b="0" i="1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  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4−8+4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IN" sz="2400" dirty="0"/>
              </a:p>
              <a:p>
                <a:r>
                  <a:rPr lang="en-US" sz="2400" dirty="0"/>
                  <a:t>                             ( if it fails)                                                                     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476673"/>
                <a:ext cx="10945216" cy="5798767"/>
              </a:xfrm>
              <a:prstGeom prst="rect">
                <a:avLst/>
              </a:prstGeom>
              <a:blipFill rotWithShape="1">
                <a:blip r:embed="rId2"/>
                <a:stretch>
                  <a:fillRect l="-891" t="-841" b="-14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19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1424" y="404664"/>
                <a:ext cx="10513168" cy="5883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                                                                                                         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then,        </a:t>
                </a:r>
                <a:r>
                  <a:rPr lang="en-US" sz="24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2400" dirty="0"/>
              </a:p>
              <a:p>
                <a:r>
                  <a:rPr lang="en-US" sz="2400" dirty="0"/>
                  <a:t>                    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box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</m:den>
                        </m:f>
                      </m:e>
                    </m:box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𝑎𝑥</m:t>
                        </m:r>
                      </m:sup>
                    </m:sSup>
                  </m:oMath>
                </a14:m>
                <a:endParaRPr lang="en-IN" sz="2400" dirty="0"/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>
                                <a:latin typeface="Cambria Math"/>
                              </a:rPr>
                              <m:t>2(2)−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box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                          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then,    </a:t>
                </a:r>
                <a:endParaRPr lang="en-IN" sz="2400" dirty="0"/>
              </a:p>
              <a:p>
                <a:r>
                  <a:rPr lang="en-US" sz="2400" dirty="0"/>
                  <a:t>                            ( if it fails)                                                              </a:t>
                </a:r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p>
                    </m:sSup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′′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</m:den>
                        </m:f>
                      </m:e>
                    </m:box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𝑎𝑥</m:t>
                        </m:r>
                      </m:sup>
                    </m:sSup>
                  </m:oMath>
                </a14:m>
                <a:endParaRPr lang="en-IN" sz="2400" dirty="0"/>
              </a:p>
              <a:p>
                <a:r>
                  <a:rPr lang="en-US" sz="2400" dirty="0"/>
                  <a:t>                    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IN" sz="2400" dirty="0"/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IN" sz="2400" dirty="0"/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). Solve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coshx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  <a:latin typeface="Times New Roman" pitchFamily="18" charset="0"/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Sol.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is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  <m:r>
                          <a:rPr lang="en-US" sz="2400">
                            <a:latin typeface="Cambria Math"/>
                          </a:rPr>
                          <m:t>+</m:t>
                        </m:r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coshx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It is in the form of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D</m:t>
                    </m:r>
                    <m:r>
                      <a:rPr lang="en-US" sz="2400">
                        <a:latin typeface="Cambria Math"/>
                      </a:rPr>
                      <m:t>)]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y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Q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x</m:t>
                    </m:r>
                    <m:r>
                      <a:rPr lang="en-US" sz="2400"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where,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D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3</m:t>
                    </m:r>
                    <m:r>
                      <a:rPr lang="en-US" sz="2400" i="1">
                        <a:latin typeface="Cambria Math"/>
                      </a:rPr>
                      <m:t>𝐷</m:t>
                    </m:r>
                    <m:r>
                      <a:rPr lang="en-US" sz="2400">
                        <a:latin typeface="Cambria Math"/>
                      </a:rPr>
                      <m:t>+</m:t>
                    </m:r>
                    <m:r>
                      <a:rPr lang="en-US" sz="2400" b="0" i="0" smtClean="0">
                        <a:latin typeface="Cambria Math"/>
                      </a:rPr>
                      <m:t>2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/>
                        <a:cs typeface="Times New Roman" pitchFamily="18" charset="0"/>
                      </a:rPr>
                      <m:t>Q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𝑐𝑜𝑠h𝑥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IN" sz="2400" b="0" i="1" smtClean="0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IN" sz="2400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400" b="0" dirty="0">
                  <a:solidFill>
                    <a:srgbClr val="FF0000"/>
                  </a:solidFill>
                  <a:latin typeface="Times New Roman" pitchFamily="18" charset="0"/>
                </a:endParaRPr>
              </a:p>
              <a:p>
                <a:endParaRPr lang="en-US" sz="2400" b="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404664"/>
                <a:ext cx="10513168" cy="5883983"/>
              </a:xfrm>
              <a:prstGeom prst="rect">
                <a:avLst/>
              </a:prstGeom>
              <a:blipFill rotWithShape="1">
                <a:blip r:embed="rId2"/>
                <a:stretch>
                  <a:fillRect l="-928" t="-932" b="-134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80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5400" y="548680"/>
                <a:ext cx="10801200" cy="5584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I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Auxiliary  Equation is given by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/>
                          </a:rPr>
                          <m:t>m</m:t>
                        </m:r>
                      </m:e>
                    </m:d>
                    <m:r>
                      <a:rPr lang="en-IN" sz="2400" b="0" i="0" smtClean="0">
                        <a:latin typeface="Cambria Math"/>
                      </a:rPr>
                      <m:t>=0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IN" sz="2400" b="0" i="0" smtClean="0">
                        <a:latin typeface="Cambria Math"/>
                        <a:cs typeface="Times New Roman" panose="02020603050405020304" pitchFamily="18" charset="0"/>
                      </a:rPr>
                      <m:t>−3</m:t>
                    </m:r>
                    <m:r>
                      <m:rPr>
                        <m:sty m:val="p"/>
                      </m:rPr>
                      <a:rPr lang="en-IN" sz="2400" b="0" i="0" smtClean="0">
                        <a:latin typeface="Cambria Math"/>
                        <a:cs typeface="Times New Roman" panose="02020603050405020304" pitchFamily="18" charset="0"/>
                      </a:rPr>
                      <m:t>m</m:t>
                    </m:r>
                    <m:r>
                      <a:rPr lang="en-IN" sz="2400" b="0" i="0" smtClean="0">
                        <a:latin typeface="Cambria Math"/>
                        <a:cs typeface="Times New Roman" panose="02020603050405020304" pitchFamily="18" charset="0"/>
                      </a:rPr>
                      <m:t>+2=0</m:t>
                    </m:r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IN" sz="2400" b="0" i="1" smtClean="0">
                        <a:latin typeface="Cambria Math"/>
                        <a:cs typeface="Times New Roman" panose="02020603050405020304" pitchFamily="18" charset="0"/>
                      </a:rPr>
                      <m:t>=1,2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cs typeface="Arial" panose="020B0604020202020204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IN" sz="24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IN" sz="2400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/>
                          </a:rPr>
                          <m:t> </m:t>
                        </m:r>
                        <m:r>
                          <a:rPr lang="en-US" sz="240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IN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I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cs typeface="Arial" panose="020B0604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</m:den>
                        </m:f>
                      </m:e>
                    </m:box>
                    <m:r>
                      <a:rPr lang="en-IN" sz="2400" b="0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IN" sz="2400" b="0" i="1" smtClean="0">
                        <a:latin typeface="Cambria Math"/>
                        <a:cs typeface="Arial" panose="020B0604020202020204" pitchFamily="34" charset="0"/>
                      </a:rPr>
                      <m:t>𝑄</m:t>
                    </m:r>
                    <m:r>
                      <a:rPr lang="en-IN" sz="2400" b="0" i="1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IN" sz="2400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IN" sz="2400" b="0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IN" sz="24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IN" sz="2400" b="0" i="1" smtClean="0">
                                <a:latin typeface="Cambria Math"/>
                              </a:rPr>
                              <m:t>+2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IN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𝑐𝑜𝑠h𝑥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cs typeface="Arial" panose="020B060402020202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IN" sz="240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IN" sz="2400" i="1">
                                <a:latin typeface="Cambria Math"/>
                              </a:rPr>
                              <m:t>+2</m:t>
                            </m:r>
                          </m:den>
                        </m:f>
                      </m:e>
                    </m:box>
                    <m:r>
                      <a:rPr lang="en-IN" sz="2400" b="0" i="1" smtClean="0">
                        <a:latin typeface="Cambria Math"/>
                      </a:rPr>
                      <m:t>[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IN" sz="24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IN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IN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IN" sz="24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 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IN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IN" sz="2400" b="0" i="1" smtClean="0">
                        <a:latin typeface="Cambria Math"/>
                      </a:rPr>
                      <m:t>[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IN" sz="240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IN" sz="2400" i="1">
                                <a:latin typeface="Cambria Math"/>
                              </a:rPr>
                              <m:t>+2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IN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IN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  <m:r>
                          <a:rPr lang="en-IN" sz="2400" i="1">
                            <a:latin typeface="Cambria Math"/>
                          </a:rPr>
                          <m:t>+2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IN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IN" sz="2400" b="0" i="1" smtClean="0">
                        <a:latin typeface="Cambria Math"/>
                      </a:rPr>
                      <m:t>]</m:t>
                    </m:r>
                  </m:oMath>
                </a14:m>
                <a:endParaRPr lang="en-IN" sz="2400" dirty="0"/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IN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IN" sz="2400" i="1">
                        <a:latin typeface="Cambria Math"/>
                      </a:rPr>
                      <m:t>[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IN" sz="2400" i="1">
                                <a:latin typeface="Cambria Math"/>
                              </a:rPr>
                              <m:t>3</m:t>
                            </m:r>
                            <m:d>
                              <m:d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IN" sz="2400" i="1">
                                <a:latin typeface="Cambria Math"/>
                              </a:rPr>
                              <m:t>+2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IN" sz="2400" i="1" dirty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0" i="1" smtClean="0">
                                <a:latin typeface="Cambria Math"/>
                              </a:rPr>
                              <m:t>−1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IN" sz="2400" i="1">
                            <a:latin typeface="Cambria Math"/>
                          </a:rPr>
                          <m:t>3</m:t>
                        </m:r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IN" sz="2400" i="1">
                            <a:latin typeface="Cambria Math"/>
                          </a:rPr>
                          <m:t>+2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IN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IN" sz="2400" b="0" i="1" smtClean="0">
                        <a:latin typeface="Cambria Math"/>
                      </a:rPr>
                      <m:t>]</m:t>
                    </m:r>
                  </m:oMath>
                </a14:m>
                <a:endParaRPr lang="en-IN" sz="2400" dirty="0"/>
              </a:p>
              <a:p>
                <a:r>
                  <a:rPr lang="en-US" sz="2400" dirty="0"/>
                  <a:t>                                  ( if it fails) </a:t>
                </a:r>
              </a:p>
              <a:p>
                <a:endParaRPr lang="en-IN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548680"/>
                <a:ext cx="10801200" cy="5584414"/>
              </a:xfrm>
              <a:prstGeom prst="rect">
                <a:avLst/>
              </a:prstGeom>
              <a:blipFill rotWithShape="1">
                <a:blip r:embed="rId2"/>
                <a:stretch>
                  <a:fillRect l="-847" t="-873" b="-15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516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7408" y="548680"/>
                <a:ext cx="10153128" cy="5625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sub>
                    </m:sSub>
                    <m:r>
                      <a:rPr lang="en-IN" sz="2400" i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IN" sz="2400" i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IN" sz="2400" i="0">
                        <a:latin typeface="Cambria Math"/>
                      </a:rPr>
                      <m:t>[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IN" sz="2400" i="0">
                                <a:latin typeface="Cambria Math"/>
                                <a:cs typeface="Arial" panose="020B0604020202020204" pitchFamily="34" charset="0"/>
                              </a:rPr>
                              <m:t>x</m:t>
                            </m:r>
                          </m:num>
                          <m:den>
                            <m:r>
                              <a:rPr lang="en-IN" sz="2400" i="0">
                                <a:latin typeface="Cambria Math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</a:rPr>
                              <m:t>D</m:t>
                            </m:r>
                            <m:r>
                              <a:rPr lang="en-IN" sz="2400" i="0">
                                <a:latin typeface="Cambria Math"/>
                              </a:rPr>
                              <m:t>−3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x</m:t>
                        </m:r>
                      </m:sup>
                    </m:sSup>
                    <m:r>
                      <a:rPr lang="en-IN" sz="2400" i="0" dirty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IN" sz="2400" i="0"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e</m:t>
                        </m:r>
                      </m:e>
                      <m:sup>
                        <m:r>
                          <a:rPr lang="en-IN" sz="2400" i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x</m:t>
                        </m:r>
                      </m:sup>
                    </m:sSup>
                    <m:r>
                      <a:rPr lang="en-IN" sz="2400" i="0">
                        <a:latin typeface="Cambria Math"/>
                      </a:rPr>
                      <m:t>]</m:t>
                    </m:r>
                  </m:oMath>
                </a14:m>
                <a:endParaRPr lang="en-US" sz="2400" dirty="0"/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sub>
                    </m:sSub>
                    <m:r>
                      <a:rPr lang="en-IN" sz="2400" i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IN" sz="2400" i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I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IN" sz="2400" i="0">
                                    <a:latin typeface="Cambria Math"/>
                                    <a:cs typeface="Arial" panose="020B0604020202020204" pitchFamily="34" charset="0"/>
                                  </a:rPr>
                                  <m:t>x</m:t>
                                </m:r>
                              </m:num>
                              <m:den>
                                <m:r>
                                  <a:rPr lang="en-IN" sz="2400" i="0">
                                    <a:latin typeface="Cambria Math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2400" i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IN" sz="2400" i="0">
                                    <a:latin typeface="Cambria Math"/>
                                  </a:rPr>
                                  <m:t>−3</m:t>
                                </m:r>
                              </m:den>
                            </m:f>
                          </m:e>
                        </m:box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</a:rPr>
                              <m:t>e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</a:rPr>
                              <m:t>x</m:t>
                            </m:r>
                          </m:sup>
                        </m:sSup>
                        <m:r>
                          <a:rPr lang="en-IN" sz="2400" i="0" dirty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0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sz="2400" i="0">
                                <a:latin typeface="Cambria Math"/>
                                <a:cs typeface="Arial" panose="020B0604020202020204" pitchFamily="34" charset="0"/>
                              </a:rPr>
                              <m:t>6</m:t>
                            </m:r>
                          </m:den>
                        </m:f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</a:rPr>
                              <m:t>e</m:t>
                            </m:r>
                          </m:e>
                          <m:sup>
                            <m:r>
                              <a:rPr lang="en-IN" sz="2400" i="0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</a:rPr>
                              <m:t>x</m:t>
                            </m:r>
                          </m:sup>
                        </m:sSup>
                      </m:e>
                    </m:d>
                  </m:oMath>
                </a14:m>
                <a:endParaRPr lang="en-IN" sz="2400" dirty="0">
                  <a:latin typeface="Cambria Math"/>
                </a:endParaRPr>
              </a:p>
              <a:p>
                <a:r>
                  <a:rPr lang="en-US" sz="2400" dirty="0">
                    <a:cs typeface="Arial" panose="020B0604020202020204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sub>
                    </m:sSub>
                    <m:r>
                      <a:rPr lang="en-IN" sz="2400" i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IN" sz="2400" i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IN" sz="2400" i="0">
                        <a:latin typeface="Cambria Math"/>
                      </a:rPr>
                      <m:t>[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IN" sz="2400" i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IN" sz="2400" i="0">
                            <a:latin typeface="Cambria Math"/>
                            <a:cs typeface="Arial" panose="020B0604020202020204" pitchFamily="34" charset="0"/>
                          </a:rPr>
                          <m:t>x</m:t>
                        </m:r>
                      </m:e>
                    </m:box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x</m:t>
                        </m:r>
                      </m:sup>
                    </m:sSup>
                    <m:r>
                      <a:rPr lang="en-IN" sz="2400" i="0" dirty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IN" sz="2400" i="0"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e</m:t>
                        </m:r>
                      </m:e>
                      <m:sup>
                        <m:r>
                          <a:rPr lang="en-IN" sz="2400" i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x</m:t>
                        </m:r>
                      </m:sup>
                    </m:sSup>
                    <m:r>
                      <a:rPr lang="en-IN" sz="2400" i="0">
                        <a:latin typeface="Cambria Math"/>
                      </a:rPr>
                      <m:t>]</m:t>
                    </m:r>
                  </m:oMath>
                </a14:m>
                <a:endParaRPr lang="en-IN" sz="2400" dirty="0"/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 i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  <a:cs typeface="Arial" panose="020B0604020202020204" pitchFamily="34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i="0">
                        <a:latin typeface="Cambria Math"/>
                      </a:rPr>
                      <m:t>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i="0" dirty="0">
                        <a:latin typeface="Cambria Math"/>
                        <a:cs typeface="Times New Roman" panose="02020603050405020304" pitchFamily="18" charset="0"/>
                      </a:rPr>
                      <m:t>y</m:t>
                    </m:r>
                    <m:r>
                      <a:rPr lang="en-IN" sz="2400" i="0" dirty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x</m:t>
                        </m:r>
                      </m:sup>
                    </m:sSup>
                    <m:r>
                      <a:rPr lang="en-IN" sz="2400" i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2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e</m:t>
                        </m:r>
                      </m:e>
                      <m:sup>
                        <m:r>
                          <a:rPr lang="en-IN" sz="2400" i="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x</m:t>
                        </m:r>
                      </m:sup>
                    </m:sSup>
                    <m:r>
                      <a:rPr lang="en-IN" sz="2400" i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IN" sz="2400" i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I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IN" sz="2400" i="0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IN" sz="2400" i="0">
                                <a:latin typeface="Cambria Math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</m:box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</a:rPr>
                              <m:t>e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</a:rPr>
                              <m:t>x</m:t>
                            </m:r>
                          </m:sup>
                        </m:sSup>
                        <m:r>
                          <a:rPr lang="en-IN" sz="2400" i="0" dirty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0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sz="2400" i="0">
                                <a:latin typeface="Cambria Math"/>
                                <a:cs typeface="Arial" panose="020B0604020202020204" pitchFamily="34" charset="0"/>
                              </a:rPr>
                              <m:t>6</m:t>
                            </m:r>
                          </m:den>
                        </m:f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</a:rPr>
                              <m:t>e</m:t>
                            </m:r>
                          </m:e>
                          <m:sup>
                            <m:r>
                              <a:rPr lang="en-IN" sz="2400" i="0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</a:rPr>
                              <m:t>x</m:t>
                            </m:r>
                          </m:sup>
                        </m:sSup>
                      </m:e>
                    </m:d>
                  </m:oMath>
                </a14:m>
                <a:endParaRPr lang="en-IN" sz="2400" dirty="0">
                  <a:latin typeface="Times New Roman" panose="02020603050405020304" pitchFamily="18" charset="0"/>
                </a:endParaRPr>
              </a:p>
              <a:p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). Solve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I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m:rPr>
                        <m:sty m:val="p"/>
                      </m:rPr>
                      <a:rPr lang="en-US" sz="2400" smtClean="0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IN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+1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Times New Roman" pitchFamily="18" charset="0"/>
                          </a:rPr>
                          <m:t> </m:t>
                        </m:r>
                        <m:r>
                          <a:rPr lang="en-IN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IN" sz="2400" b="0" dirty="0">
                  <a:solidFill>
                    <a:srgbClr val="FF0000"/>
                  </a:solidFill>
                  <a:latin typeface="Times New Roman" pitchFamily="18" charset="0"/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Sol.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is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y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Times New Roman" pitchFamily="18" charset="0"/>
                          </a:rPr>
                          <m:t> </m:t>
                        </m:r>
                        <m:r>
                          <a:rPr lang="en-IN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in the form of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D</m:t>
                    </m:r>
                    <m:r>
                      <a:rPr lang="en-US" sz="2400">
                        <a:latin typeface="Cambria Math"/>
                      </a:rPr>
                      <m:t>)]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y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Q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x</m:t>
                    </m:r>
                    <m:r>
                      <a:rPr lang="en-US" sz="2400"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where,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D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IN" sz="24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>
                        <a:latin typeface="Cambria Math"/>
                      </a:rPr>
                      <m:t>−</m:t>
                    </m:r>
                    <m:r>
                      <a:rPr lang="en-IN" sz="2400" i="1">
                        <a:latin typeface="Cambria Math"/>
                      </a:rPr>
                      <m:t>1</m:t>
                    </m:r>
                  </m:oMath>
                </a14:m>
                <a:endParaRPr lang="en-IN" sz="2400" i="1" dirty="0">
                  <a:latin typeface="Cambria Math"/>
                </a:endParaRPr>
              </a:p>
              <a:p>
                <a:r>
                  <a:rPr lang="en-US" sz="2400" dirty="0">
                    <a:cs typeface="Times New Roman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/>
                        <a:cs typeface="Times New Roman" pitchFamily="18" charset="0"/>
                      </a:rPr>
                      <m:t>Q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IN" sz="240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IN" sz="24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IN" sz="2400" i="1">
                            <a:latin typeface="Cambria Math"/>
                          </a:rPr>
                          <m:t>+1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itchFamily="18" charset="0"/>
                          </a:rPr>
                          <m:t> </m:t>
                        </m:r>
                        <m:r>
                          <a:rPr lang="en-IN" sz="2400" i="1" dirty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IN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IN" sz="2400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itchFamily="18" charset="0"/>
                </a:endParaRPr>
              </a:p>
              <a:p>
                <a:endParaRPr lang="en-US" sz="24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548680"/>
                <a:ext cx="10153128" cy="5625514"/>
              </a:xfrm>
              <a:prstGeom prst="rect">
                <a:avLst/>
              </a:prstGeom>
              <a:blipFill rotWithShape="1">
                <a:blip r:embed="rId2"/>
                <a:stretch>
                  <a:fillRect l="-961" b="-15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08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I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Auxiliary  Equation is given by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</a:rPr>
                          <m:t>m</m:t>
                        </m:r>
                      </m:e>
                    </m:d>
                    <m:r>
                      <a:rPr lang="en-IN" sz="2400">
                        <a:latin typeface="Cambria Math"/>
                      </a:rPr>
                      <m:t>=0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IN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IN" sz="24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IN" sz="2400" b="0" i="0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IN" sz="240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IN" sz="2400" i="1">
                        <a:latin typeface="Cambria Math"/>
                        <a:cs typeface="Times New Roman" panose="02020603050405020304" pitchFamily="18" charset="0"/>
                      </a:rPr>
                      <m:t>=1,</m:t>
                    </m:r>
                    <m:r>
                      <a:rPr lang="en-IN" sz="2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IN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±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IN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IN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cs typeface="Arial" panose="020B0604020202020204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IN" sz="24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IN" sz="240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I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IN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IN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IN" sz="2400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IN" sz="2400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IN" sz="2400" b="0" i="1" smtClean="0">
                        <a:latin typeface="Cambria Math"/>
                        <a:cs typeface="Arial" panose="020B0604020202020204" pitchFamily="34" charset="0"/>
                      </a:rPr>
                      <m:t>𝑐𝑜𝑠</m:t>
                    </m:r>
                    <m:f>
                      <m:f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IN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IN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IN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IN" sz="2400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IN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𝑠𝑖𝑛</m:t>
                    </m:r>
                    <m:f>
                      <m:f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IN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IN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IN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I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cs typeface="Arial" panose="020B0604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</m:den>
                        </m:f>
                      </m:e>
                    </m:box>
                    <m:r>
                      <a:rPr lang="en-IN" sz="2400" b="0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IN" sz="2400" b="0" i="1" smtClean="0">
                        <a:latin typeface="Cambria Math"/>
                        <a:cs typeface="Arial" panose="020B0604020202020204" pitchFamily="34" charset="0"/>
                      </a:rPr>
                      <m:t>𝑄</m:t>
                    </m:r>
                    <m:r>
                      <a:rPr lang="en-IN" sz="2400" b="0" i="1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IN" sz="2400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IN" sz="2400" b="0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box>
                    <m:r>
                      <a:rPr lang="en-IN" sz="2400" i="1" dirty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sz="240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IN" sz="24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IN" sz="2400" i="1">
                            <a:latin typeface="Cambria Math"/>
                          </a:rPr>
                          <m:t>+1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itchFamily="18" charset="0"/>
                          </a:rPr>
                          <m:t> </m:t>
                        </m:r>
                        <m:r>
                          <a:rPr lang="en-IN" sz="2400" i="1" dirty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IN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cs typeface="Arial" panose="020B0604020202020204" pitchFamily="34" charset="0"/>
                  </a:rPr>
                  <a:t>                       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IN" sz="24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/>
                              </a:rPr>
                              <m:t>−</m:t>
                            </m:r>
                            <m:r>
                              <a:rPr lang="en-IN" sz="2400" i="1"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box>
                    <m:r>
                      <a:rPr lang="en-IN" sz="2400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r>
                      <a:rPr lang="en-IN" sz="240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IN" sz="24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IN" sz="2400" i="1" dirty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IN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N" sz="2400" b="0" i="1" smtClean="0">
                        <a:latin typeface="Cambria Math"/>
                      </a:rPr>
                      <m:t>+1+2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IN" sz="2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IN" sz="2400" b="0" i="1" smtClean="0">
                        <a:latin typeface="Cambria Math"/>
                      </a:rPr>
                      <m:t>]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IN" sz="24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/>
                              </a:rPr>
                              <m:t>−</m:t>
                            </m:r>
                            <m:r>
                              <a:rPr lang="en-IN" sz="2400" i="1"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box>
                    <m:r>
                      <a:rPr lang="en-IN" sz="2400" b="0" i="1" smtClean="0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/>
                          </a:rPr>
                          <m:t> </m:t>
                        </m:r>
                        <m:r>
                          <a:rPr lang="en-IN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IN" sz="2400" b="0" i="1" smtClean="0">
                            <a:latin typeface="Cambria Math"/>
                          </a:rPr>
                          <m:t>2</m:t>
                        </m:r>
                        <m:r>
                          <a:rPr lang="en-IN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IN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IN" sz="2400" b="0" i="1" smtClean="0">
                            <a:latin typeface="Cambria Math"/>
                          </a:rPr>
                          <m:t>0</m:t>
                        </m:r>
                        <m:r>
                          <a:rPr lang="en-IN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IN" sz="2400" i="1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IN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IN" sz="2400" b="0" i="1" smtClean="0">
                        <a:latin typeface="Cambria Math"/>
                      </a:rPr>
                      <m:t>]</m:t>
                    </m:r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  <a:blipFill>
                <a:blip r:embed="rId2"/>
                <a:stretch>
                  <a:fillRect l="-928" t="-1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13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cs typeface="Arial" panose="020B060402020202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IN" sz="24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/>
                              </a:rPr>
                              <m:t>−</m:t>
                            </m:r>
                            <m:r>
                              <a:rPr lang="en-IN" sz="2400" i="1">
                                <a:latin typeface="Cambria Math"/>
                              </a:rPr>
                              <m:t>1</m:t>
                            </m:r>
                          </m:den>
                        </m:f>
                        <m:r>
                          <a:rPr lang="en-IN" sz="2400" b="0" i="1" smtClean="0">
                            <a:latin typeface="Cambria Math"/>
                          </a:rPr>
                          <m:t> </m:t>
                        </m:r>
                      </m:e>
                    </m:box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IN" sz="2400" i="1">
                            <a:latin typeface="Cambria Math"/>
                          </a:rPr>
                          <m:t>2</m:t>
                        </m:r>
                        <m:r>
                          <a:rPr lang="en-IN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IN" sz="2400" i="1">
                        <a:latin typeface="Cambria Math"/>
                      </a:rPr>
                      <m:t>+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IN" sz="24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/>
                              </a:rPr>
                              <m:t>−</m:t>
                            </m:r>
                            <m:r>
                              <a:rPr lang="en-IN" sz="2400" i="1"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IN" sz="2400" i="1">
                            <a:latin typeface="Cambria Math"/>
                          </a:rPr>
                          <m:t>0</m:t>
                        </m:r>
                        <m:r>
                          <a:rPr lang="en-IN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IN" sz="2400" i="1">
                        <a:latin typeface="Cambria Math"/>
                      </a:rPr>
                      <m:t>+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IN" sz="24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/>
                              </a:rPr>
                              <m:t>−</m:t>
                            </m:r>
                            <m:r>
                              <a:rPr lang="en-IN" sz="2400" i="1"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box>
                    <m:r>
                      <a:rPr lang="en-IN" sz="2400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IN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r>
                  <a:rPr lang="en-IN" sz="2400" dirty="0"/>
                  <a:t>                     </a:t>
                </a:r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IN" sz="24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/>
                              </a:rPr>
                              <m:t>−</m:t>
                            </m:r>
                            <m:r>
                              <a:rPr lang="en-IN" sz="2400" i="1"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box>
                    <m:r>
                      <a:rPr lang="en-IN" sz="24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IN" sz="2400" i="1">
                            <a:latin typeface="Cambria Math"/>
                          </a:rPr>
                          <m:t>2</m:t>
                        </m:r>
                        <m:r>
                          <a:rPr lang="en-IN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IN" sz="2400" i="1">
                        <a:latin typeface="Cambria Math"/>
                      </a:rPr>
                      <m:t>+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IN" sz="24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/>
                              </a:rPr>
                              <m:t>−</m:t>
                            </m:r>
                            <m:r>
                              <a:rPr lang="en-IN" sz="2400" i="1"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IN" sz="2400" i="1">
                            <a:latin typeface="Cambria Math"/>
                          </a:rPr>
                          <m:t>0</m:t>
                        </m:r>
                        <m:r>
                          <a:rPr lang="en-IN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IN" sz="2400" i="1">
                        <a:latin typeface="Cambria Math"/>
                      </a:rPr>
                      <m:t>+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IN" sz="24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/>
                              </a:rPr>
                              <m:t>−</m:t>
                            </m:r>
                            <m:r>
                              <a:rPr lang="en-IN" sz="2400" i="1"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box>
                    <m:r>
                      <a:rPr lang="en-IN" sz="2400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IN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r>
                  <a:rPr lang="en-IN" sz="2400" dirty="0"/>
                  <a:t>                     </a:t>
                </a:r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7 </m:t>
                            </m:r>
                          </m:den>
                        </m:f>
                        <m:r>
                          <a:rPr lang="en-IN" sz="2400" b="0" i="1" smtClean="0">
                            <a:latin typeface="Cambria Math"/>
                          </a:rPr>
                          <m:t> </m:t>
                        </m:r>
                      </m:e>
                    </m:box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IN" sz="2400" i="1">
                            <a:latin typeface="Cambria Math"/>
                          </a:rPr>
                          <m:t>2</m:t>
                        </m:r>
                        <m:r>
                          <a:rPr lang="en-IN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IN" sz="2400" i="1">
                        <a:latin typeface="Cambria Math"/>
                      </a:rPr>
                      <m:t>+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>
                                <a:latin typeface="Cambria Math"/>
                              </a:rPr>
                              <m:t>−</m:t>
                            </m:r>
                            <m:r>
                              <a:rPr lang="en-IN" sz="2400" i="1"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IN" sz="2400" i="1">
                            <a:latin typeface="Cambria Math"/>
                          </a:rPr>
                          <m:t>0</m:t>
                        </m:r>
                        <m:r>
                          <a:rPr lang="en-IN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IN" sz="2400" i="1">
                        <a:latin typeface="Cambria Math"/>
                      </a:rPr>
                      <m:t>+</m:t>
                    </m:r>
                    <m:r>
                      <a:rPr lang="en-IN" sz="2400" b="0" i="1" smtClean="0">
                        <a:latin typeface="Cambria Math"/>
                      </a:rPr>
                      <m:t>2[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IN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IN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/>
                          </a:rPr>
                          <m:t>]</m:t>
                        </m:r>
                        <m:r>
                          <a:rPr lang="en-IN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IN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r>
                  <a:rPr lang="en-IN" sz="2400" dirty="0"/>
                  <a:t>                     </a:t>
                </a:r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sz="2400" i="1">
                                <a:latin typeface="Cambria Math"/>
                                <a:cs typeface="Arial" panose="020B0604020202020204" pitchFamily="34" charset="0"/>
                              </a:rPr>
                              <m:t>7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/>
                          </a:rPr>
                          <m:t> </m:t>
                        </m:r>
                        <m:r>
                          <a:rPr lang="en-IN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IN" sz="2400" i="1">
                            <a:latin typeface="Cambria Math"/>
                          </a:rPr>
                          <m:t>2</m:t>
                        </m:r>
                        <m:r>
                          <a:rPr lang="en-IN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IN" sz="24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IN" sz="2400" i="1">
                            <a:latin typeface="Cambria Math"/>
                          </a:rPr>
                          <m:t>0</m:t>
                        </m:r>
                        <m:r>
                          <a:rPr lang="en-IN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IN" sz="2400" i="1">
                        <a:latin typeface="Cambria Math"/>
                      </a:rPr>
                      <m:t>+2[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IN" sz="24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IN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/>
                          </a:rPr>
                          <m:t>]</m:t>
                        </m:r>
                        <m:r>
                          <a:rPr lang="en-IN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IN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r>
                  <a:rPr lang="en-IN" sz="2400" dirty="0"/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sz="2400" i="1">
                                <a:latin typeface="Cambria Math"/>
                                <a:cs typeface="Arial" panose="020B0604020202020204" pitchFamily="34" charset="0"/>
                              </a:rPr>
                              <m:t>7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/>
                          </a:rPr>
                          <m:t> </m:t>
                        </m:r>
                        <m:r>
                          <a:rPr lang="en-IN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IN" sz="2400" i="1">
                            <a:latin typeface="Cambria Math"/>
                          </a:rPr>
                          <m:t>2</m:t>
                        </m:r>
                        <m:r>
                          <a:rPr lang="en-IN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IN" sz="2400" i="1">
                        <a:latin typeface="Cambria Math"/>
                      </a:rPr>
                      <m:t>−</m:t>
                    </m:r>
                    <m:r>
                      <a:rPr lang="en-IN" sz="2400" b="0" i="1" smtClean="0">
                        <a:latin typeface="Cambria Math"/>
                      </a:rPr>
                      <m:t>1</m:t>
                    </m:r>
                    <m:r>
                      <a:rPr lang="en-IN" sz="2400" i="1">
                        <a:latin typeface="Cambria Math"/>
                      </a:rPr>
                      <m:t>+</m:t>
                    </m:r>
                    <m:r>
                      <a:rPr lang="en-IN" sz="2400" b="0" i="1" smtClean="0">
                        <a:latin typeface="Cambria Math"/>
                      </a:rPr>
                      <m:t>2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IN" sz="24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IN" sz="2400" i="1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IN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r>
                  <a:rPr lang="en-IN" sz="2400" dirty="0"/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IN" sz="2400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r>
                  <a:rPr lang="en-IN" sz="2400" dirty="0"/>
                  <a:t>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IN" sz="240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I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IN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IN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I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IN" sz="2400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2400" i="1">
                            <a:latin typeface="Cambria Math"/>
                            <a:cs typeface="Arial" panose="020B0604020202020204" pitchFamily="34" charset="0"/>
                          </a:rPr>
                          <m:t>𝑐𝑜𝑠</m:t>
                        </m:r>
                        <m:f>
                          <m:f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IN" sz="24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IN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IN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IN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IN" sz="2400" i="1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en-IN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𝑠𝑖𝑛</m:t>
                        </m:r>
                        <m:f>
                          <m:f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IN" sz="24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IN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IN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IN" sz="2400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sz="2400" i="1">
                                <a:latin typeface="Cambria Math"/>
                                <a:cs typeface="Arial" panose="020B0604020202020204" pitchFamily="34" charset="0"/>
                              </a:rPr>
                              <m:t>7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/>
                          </a:rPr>
                          <m:t> </m:t>
                        </m:r>
                        <m:r>
                          <a:rPr lang="en-IN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IN" sz="2400" i="1">
                            <a:latin typeface="Cambria Math"/>
                          </a:rPr>
                          <m:t>2</m:t>
                        </m:r>
                        <m:r>
                          <a:rPr lang="en-IN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IN" sz="2400" i="1">
                        <a:latin typeface="Cambria Math"/>
                      </a:rPr>
                      <m:t>+2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IN" sz="24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IN" sz="2400" i="1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IN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IN" sz="2400" b="0" i="1" smtClean="0">
                        <a:latin typeface="Cambria Math"/>
                      </a:rPr>
                      <m:t>−1</m:t>
                    </m:r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). Solve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=100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Sol.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is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  <m:r>
                          <a:rPr lang="en-US" sz="240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y</m:t>
                    </m:r>
                    <m:r>
                      <a:rPr lang="en-US" sz="2400">
                        <a:latin typeface="Cambria Math"/>
                      </a:rPr>
                      <m:t>=100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It is in the form of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D</m:t>
                    </m:r>
                    <m:r>
                      <a:rPr lang="en-US" sz="2400">
                        <a:latin typeface="Cambria Math"/>
                      </a:rPr>
                      <m:t>)]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y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Q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x</m:t>
                    </m:r>
                    <m:r>
                      <a:rPr lang="en-US" sz="2400"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  <a:blipFill rotWithShape="1">
                <a:blip r:embed="rId2"/>
                <a:stretch>
                  <a:fillRect l="-928" t="-12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4958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where,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D</m:t>
                        </m:r>
                      </m:e>
                    </m:d>
                    <m:r>
                      <a:rPr lang="en-US" sz="2400">
                        <a:latin typeface="Cambria Math"/>
                      </a:rPr>
                      <m:t>=4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4</m:t>
                    </m:r>
                    <m:r>
                      <a:rPr lang="en-US" sz="2400" i="1">
                        <a:latin typeface="Cambria Math"/>
                      </a:rPr>
                      <m:t>𝐷</m:t>
                    </m:r>
                    <m:r>
                      <a:rPr lang="en-US" sz="2400">
                        <a:latin typeface="Cambria Math"/>
                      </a:rPr>
                      <m:t>+1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/>
                        <a:cs typeface="Times New Roman" pitchFamily="18" charset="0"/>
                      </a:rPr>
                      <m:t>Q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100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IN" sz="2400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endParaRPr lang="en-IN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The Auxiliary  Equation is given by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/>
                          </a:rPr>
                          <m:t>m</m:t>
                        </m:r>
                      </m:e>
                    </m:d>
                    <m:r>
                      <a:rPr lang="en-IN" sz="2400">
                        <a:latin typeface="Cambria Math"/>
                      </a:rPr>
                      <m:t>=0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IN" sz="24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IN" sz="2400">
                        <a:latin typeface="Cambria Math"/>
                        <a:cs typeface="Times New Roman" panose="02020603050405020304" pitchFamily="18" charset="0"/>
                      </a:rPr>
                      <m:t>m</m:t>
                    </m:r>
                    <m:r>
                      <a:rPr lang="en-IN" sz="2400">
                        <a:latin typeface="Cambria Math"/>
                        <a:cs typeface="Times New Roman" panose="02020603050405020304" pitchFamily="18" charset="0"/>
                      </a:rPr>
                      <m:t>+1=0</m:t>
                    </m:r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IN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IN" sz="24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endParaRPr lang="en-IN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</m:den>
                        </m:f>
                      </m:e>
                    </m:box>
                    <m:r>
                      <a:rPr lang="en-IN" sz="2400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IN" sz="2400" i="1">
                        <a:latin typeface="Cambria Math"/>
                        <a:cs typeface="Arial" panose="020B0604020202020204" pitchFamily="34" charset="0"/>
                      </a:rPr>
                      <m:t>𝑄</m:t>
                    </m:r>
                    <m:r>
                      <a:rPr lang="en-IN" sz="2400" i="1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IN" sz="2400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IN" sz="2400" i="1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cs typeface="Arial" panose="020B0604020202020204" pitchFamily="34" charset="0"/>
                  </a:rPr>
                  <a:t>                       </a:t>
                </a:r>
                <a:endParaRPr lang="en-IN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  <a:blipFill rotWithShape="1">
                <a:blip r:embed="rId2"/>
                <a:stretch>
                  <a:fillRect l="-928" t="-890" b="-173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512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6672"/>
                <a:ext cx="10515600" cy="57002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>
                                <a:latin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>
                                <a:latin typeface="Cambria Math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IN" sz="2400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/>
                        <a:cs typeface="Times New Roman" panose="02020603050405020304" pitchFamily="18" charset="0"/>
                      </a:rPr>
                      <m:t>100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IN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100[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>
                                <a:latin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>
                                <a:latin typeface="Cambria Math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]</m:t>
                    </m:r>
                    <m:r>
                      <a:rPr lang="en-IN" sz="2400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=100[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>
                                <a:latin typeface="Cambria Math"/>
                              </a:rPr>
                              <m:t>4</m:t>
                            </m:r>
                            <m:r>
                              <a:rPr lang="en-US" sz="2400" b="0" i="0" smtClean="0">
                                <a:latin typeface="Cambria Math"/>
                              </a:rPr>
                              <m:t>(0)</m:t>
                            </m:r>
                            <m:r>
                              <a:rPr lang="en-US" sz="240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(0)</m:t>
                            </m:r>
                            <m:r>
                              <a:rPr lang="en-US" sz="2400">
                                <a:latin typeface="Cambria Math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sz="2400" i="1" dirty="0">
                        <a:latin typeface="Cambria Math"/>
                        <a:cs typeface="Times New Roman" panose="02020603050405020304" pitchFamily="18" charset="0"/>
                      </a:rPr>
                      <m:t>]</m:t>
                    </m:r>
                    <m:r>
                      <a:rPr lang="en-IN" sz="2400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=100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IN" sz="2400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/>
                          <a:cs typeface="Arial" panose="020B0604020202020204" pitchFamily="34" charset="0"/>
                        </a:rPr>
                        <m:t>                     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  <a:cs typeface="Arial" panose="020B0604020202020204" pitchFamily="34" charset="0"/>
                        </a:rPr>
                        <m:t>y</m:t>
                      </m:r>
                      <m:r>
                        <a:rPr lang="en-US" sz="240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IN" sz="2400" i="1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cs typeface="Arial" panose="020B0604020202020204" pitchFamily="34" charset="0"/>
                        </a:rPr>
                        <m:t>100</m:t>
                      </m:r>
                    </m:oMath>
                  </m:oMathPara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6672"/>
                <a:ext cx="10515600" cy="5700291"/>
              </a:xfrm>
              <a:blipFill rotWithShape="1">
                <a:blip r:embed="rId2"/>
                <a:stretch>
                  <a:fillRect l="-928" t="-12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63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620688"/>
                <a:ext cx="10801200" cy="55562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Definition:-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An equation of the form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</m:den>
                    </m:f>
                    <m:r>
                      <a:rPr lang="en-US" sz="2400" b="0" i="0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Q</m:t>
                    </m:r>
                    <m:r>
                      <a:rPr lang="en-US" sz="2400" b="0" i="0" smtClean="0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b="0" i="0" smtClean="0">
                        <a:latin typeface="Cambria Math"/>
                      </a:rPr>
                      <m:t>),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(</m:t>
                    </m:r>
                    <m:r>
                      <a:rPr lang="en-US" sz="2400" i="1" smtClean="0">
                        <a:latin typeface="Cambria Math"/>
                      </a:rPr>
                      <m:t>𝑥</m:t>
                    </m:r>
                    <m:r>
                      <a:rPr lang="en-US" sz="2400" b="0" i="0" smtClean="0">
                        <a:latin typeface="Cambria Math"/>
                      </a:rPr>
                      <m:t>),…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Q</m:t>
                    </m:r>
                    <m:r>
                      <a:rPr lang="en-US" sz="2400" b="0" i="0" smtClean="0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are all continuous and real valued functions of x is called a Linear Differential Equation of order n.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An equation of the form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Q</m:t>
                    </m:r>
                    <m:r>
                      <a:rPr lang="en-US" sz="2400" b="0" i="0" smtClean="0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b="0" i="0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are real constants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 smtClean="0">
                        <a:latin typeface="Cambria Math"/>
                      </a:rPr>
                      <m:t>Q</m:t>
                    </m:r>
                    <m:r>
                      <a:rPr lang="en-US" sz="2400" b="0" i="0" dirty="0" smtClean="0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is a continuous function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is called an Ordinary Linear Differential Equation of order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with constant coefficients.</a:t>
                </a:r>
              </a:p>
              <a:p>
                <a:pPr marL="0" indent="0">
                  <a:buNone/>
                </a:pPr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     Differential Operator form of the above equation can be represented as </a:t>
                </a:r>
              </a:p>
              <a:p>
                <a:pPr marL="0" indent="0">
                  <a:buNone/>
                </a:pPr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+…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)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Q</m:t>
                    </m:r>
                    <m:r>
                      <a:rPr lang="en-US" sz="2400" b="0" i="0" smtClean="0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The above equation can be represented as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D</m:t>
                        </m:r>
                      </m:e>
                    </m:d>
                    <m:r>
                      <a:rPr lang="en-US" sz="2400" b="0" i="0" smtClean="0">
                        <a:latin typeface="Cambria Math"/>
                      </a:rPr>
                      <m:t>]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Q</m:t>
                    </m:r>
                    <m:r>
                      <a:rPr lang="en-US" sz="2400" b="0" i="0" smtClean="0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D</m:t>
                        </m:r>
                      </m:e>
                    </m:d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+…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is a polynomial in</a:t>
                </a:r>
                <a:r>
                  <a:rPr lang="en-IN" sz="2400" b="1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D</a:t>
                </a:r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.  The symbol </a:t>
                </a:r>
                <a:r>
                  <a:rPr lang="en-IN" sz="2400" b="1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stands for the operation of differentiation.</a:t>
                </a:r>
              </a:p>
              <a:p>
                <a:pPr marL="0" indent="0">
                  <a:buNone/>
                </a:pPr>
                <a:endParaRPr lang="en-IN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620688"/>
                <a:ext cx="10801200" cy="5556275"/>
              </a:xfrm>
              <a:blipFill>
                <a:blip r:embed="rId2"/>
                <a:stretch>
                  <a:fillRect l="-847" t="-1537" r="-959" b="-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213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39416" y="764704"/>
                <a:ext cx="10515600" cy="541225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Method II:-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  </a:t>
                </a:r>
                <a:r>
                  <a:rPr lang="en-US" dirty="0">
                    <a:latin typeface="Times New Roman" panose="02020603050405020304" pitchFamily="18" charset="0"/>
                    <a:cs typeface="Times New Roman" pitchFamily="18" charset="0"/>
                  </a:rPr>
                  <a:t>Method to find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itchFamily="18" charset="0"/>
                  </a:rPr>
                  <a:t>, If Q(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sinb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or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cosb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itchFamily="18" charset="0"/>
                  </a:rPr>
                  <a:t>:-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itchFamily="18" charset="0"/>
                  </a:rPr>
                  <a:t>    The General equation 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D</m:t>
                    </m:r>
                    <m:r>
                      <a:rPr lang="en-US">
                        <a:latin typeface="Cambria Math"/>
                      </a:rPr>
                      <m:t>)]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y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Q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itchFamily="18" charset="0"/>
                  </a:rPr>
                  <a:t>Q(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sinb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or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cosb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itchFamily="18" charset="0"/>
                  </a:rPr>
                  <a:t>    Then we 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).Find the Particular Integral of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+5)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/>
                      </a:rPr>
                      <m:t>sin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Sol.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is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+5)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y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sin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in the form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D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0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where,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+5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  <a:cs typeface="Times New Roman" pitchFamily="18" charset="0"/>
                      </a:rPr>
                      <m:t>Q</m:t>
                    </m:r>
                    <m:r>
                      <a:rPr lang="en-US" b="0" i="0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0" dirty="0" smtClean="0">
                        <a:latin typeface="Cambria Math"/>
                        <a:cs typeface="Times New Roman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sin</m:t>
                    </m:r>
                    <m:r>
                      <a:rPr lang="en-US" i="1">
                        <a:latin typeface="Cambria Math"/>
                      </a:rPr>
                      <m:t>5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416" y="764704"/>
                <a:ext cx="10515600" cy="5412259"/>
              </a:xfrm>
              <a:blipFill>
                <a:blip r:embed="rId2"/>
                <a:stretch>
                  <a:fillRect l="-522" t="-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21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20688"/>
                <a:ext cx="10515600" cy="55562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I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</m:e>
                            </m:d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Q</m:t>
                    </m:r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sz="2400">
                                <a:latin typeface="Times New Roman" pitchFamily="18" charset="0"/>
                                <a:cs typeface="Times New Roman" pitchFamily="18" charset="0"/>
                              </a:rPr>
                              <m:t>+5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sin</m:t>
                    </m:r>
                    <m:r>
                      <a:rPr lang="en-US" sz="2400" i="1">
                        <a:latin typeface="Cambria Math"/>
                      </a:rPr>
                      <m:t>5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2 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=−25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:r>
                  <a:rPr lang="en-US" sz="2400" dirty="0"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−25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/>
                              </a:rPr>
                              <m:t>+5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sin</m:t>
                    </m:r>
                    <m:r>
                      <a:rPr lang="en-US" sz="2400" i="1">
                        <a:latin typeface="Cambria Math"/>
                      </a:rPr>
                      <m:t>5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−20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sin</m:t>
                    </m:r>
                    <m:r>
                      <a:rPr lang="en-US" sz="2400" i="1">
                        <a:latin typeface="Cambria Math"/>
                      </a:rPr>
                      <m:t>5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>
                                <a:latin typeface="Cambria Math"/>
                                <a:cs typeface="Arial" panose="020B0604020202020204" pitchFamily="34" charset="0"/>
                              </a:rPr>
                              <m:t>−20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sin</m:t>
                    </m:r>
                    <m:r>
                      <a:rPr lang="en-US" sz="2400" i="1">
                        <a:latin typeface="Cambria Math"/>
                      </a:rPr>
                      <m:t>5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).Find the Particular Integral of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+9)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sin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Sol.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is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+9)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sin</m:t>
                    </m:r>
                    <m:r>
                      <a:rPr lang="en-US" sz="2400" b="0" i="1" smtClean="0">
                        <a:latin typeface="Cambria Math"/>
                      </a:rPr>
                      <m:t>3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It is in the form of [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D</m:t>
                    </m:r>
                    <m:r>
                      <a:rPr lang="en-US" sz="2400">
                        <a:latin typeface="Cambria Math"/>
                      </a:rPr>
                      <m:t>)</m:t>
                    </m:r>
                    <m:r>
                      <a:rPr lang="en-US" sz="2400" b="0" i="1" smtClean="0">
                        <a:latin typeface="Cambria Math"/>
                      </a:rPr>
                      <m:t>]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𝑄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20688"/>
                <a:ext cx="10515600" cy="5556275"/>
              </a:xfrm>
              <a:blipFill rotWithShape="1">
                <a:blip r:embed="rId2"/>
                <a:stretch>
                  <a:fillRect l="-928" t="-1427" b="-85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51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95745"/>
                <a:ext cx="10515600" cy="558121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where,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D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+9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Q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sin</m:t>
                    </m:r>
                    <m:r>
                      <a:rPr lang="en-US" sz="2400" i="1">
                        <a:latin typeface="Cambria Math"/>
                      </a:rPr>
                      <m:t>3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I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</m:e>
                            </m:d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Q</m:t>
                    </m:r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+9 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sin</m:t>
                    </m:r>
                    <m:r>
                      <a:rPr lang="en-US" sz="2400" i="1">
                        <a:latin typeface="Cambria Math"/>
                      </a:rPr>
                      <m:t>3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sinb</m:t>
                        </m:r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cs typeface="Arial" panose="020B060402020202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>
                                <a:latin typeface="Cambria Math"/>
                                <a:cs typeface="Arial" panose="020B0604020202020204" pitchFamily="34" charset="0"/>
                              </a:rPr>
                              <m:t>2(3)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/>
                      </a:rPr>
                      <m:t>cos</m:t>
                    </m:r>
                    <m:r>
                      <a:rPr lang="en-US" sz="2400" i="1">
                        <a:latin typeface="Cambria Math"/>
                      </a:rPr>
                      <m:t>3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cs typeface="Arial" panose="020B060402020202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>
                                <a:latin typeface="Cambria Math"/>
                                <a:cs typeface="Arial" panose="020B0604020202020204" pitchFamily="34" charset="0"/>
                              </a:rPr>
                              <m:t>6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 dirty="0">
                        <a:latin typeface="Cambria Math"/>
                      </a:rPr>
                      <m:t>cos</m:t>
                    </m:r>
                    <m:r>
                      <a:rPr lang="en-US" sz="2400" i="1">
                        <a:latin typeface="Cambria Math"/>
                      </a:rPr>
                      <m:t>3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Then, The General Solution is y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>
                                <a:latin typeface="Cambria Math"/>
                                <a:cs typeface="Arial" panose="020B0604020202020204" pitchFamily="34" charset="0"/>
                              </a:rPr>
                              <m:t>6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 dirty="0">
                        <a:latin typeface="Cambria Math"/>
                      </a:rPr>
                      <m:t>cos</m:t>
                    </m:r>
                    <m:r>
                      <a:rPr lang="en-US" sz="2400" i="1">
                        <a:latin typeface="Cambria Math"/>
                      </a:rPr>
                      <m:t>3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95745"/>
                <a:ext cx="10515600" cy="5581218"/>
              </a:xfrm>
              <a:blipFill rotWithShape="1">
                <a:blip r:embed="rId2"/>
                <a:stretch>
                  <a:fillRect l="-1217" t="-1530" b="-404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 Diagonal Corner Rectangle 3"/>
          <p:cNvSpPr/>
          <p:nvPr/>
        </p:nvSpPr>
        <p:spPr>
          <a:xfrm>
            <a:off x="6672064" y="2780928"/>
            <a:ext cx="4320479" cy="864096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solidFill>
              <a:srgbClr val="FFCC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bg2"/>
                </a:solidFill>
              </a:ln>
              <a:solidFill>
                <a:srgbClr val="FF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5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5400" y="620688"/>
                <a:ext cx="10801200" cy="5859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).Find the Particular Integral of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+1)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sin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IN" sz="2400" dirty="0"/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Sol.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is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+1)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sin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It is in the form of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D</m:t>
                    </m:r>
                    <m:r>
                      <a:rPr lang="en-US" sz="2400" b="0" i="1" smtClean="0">
                        <a:latin typeface="Cambria Math"/>
                      </a:rPr>
                      <m:t>)]</m:t>
                    </m:r>
                    <m:r>
                      <a:rPr lang="en-US" sz="2400" b="0" i="1" smtClean="0">
                        <a:latin typeface="Cambria Math"/>
                      </a:rPr>
                      <m:t>𝑌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𝑄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where,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D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+1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Q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sin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I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</m:e>
                            </m:d>
                          </m:den>
                        </m:f>
                      </m:e>
                    </m:box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latin typeface="Times New Roman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sin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sinbx</m:t>
                        </m:r>
                      </m:e>
                    </m:d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cos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cs typeface="Arial" panose="020B0604020202020204" pitchFamily="34" charset="0"/>
                  </a:rPr>
                  <a:t>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>
                                <a:latin typeface="Cambria Math"/>
                                <a:cs typeface="Arial" panose="020B0604020202020204" pitchFamily="34" charset="0"/>
                              </a:rPr>
                              <m:t>2(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1)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 dirty="0">
                        <a:latin typeface="Cambria Math"/>
                      </a:rPr>
                      <m:t>cos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 dirty="0">
                        <a:latin typeface="Cambria Math"/>
                      </a:rPr>
                      <m:t>cos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endParaRPr lang="en-IN" sz="2400" dirty="0"/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sz="2400" dirty="0"/>
              </a:p>
              <a:p>
                <a:r>
                  <a:rPr lang="en-US" sz="2400" dirty="0"/>
                  <a:t> 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 dirty="0">
                        <a:latin typeface="Cambria Math"/>
                      </a:rPr>
                      <m:t>cos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620688"/>
                <a:ext cx="10801200" cy="5859168"/>
              </a:xfrm>
              <a:prstGeom prst="rect">
                <a:avLst/>
              </a:prstGeom>
              <a:blipFill rotWithShape="1">
                <a:blip r:embed="rId2"/>
                <a:stretch>
                  <a:fillRect l="-847" t="-937" r="-56" b="-93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 Diagonal Corner Rectangle 3"/>
          <p:cNvSpPr/>
          <p:nvPr/>
        </p:nvSpPr>
        <p:spPr>
          <a:xfrm>
            <a:off x="7032104" y="3531018"/>
            <a:ext cx="4320479" cy="864096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solidFill>
              <a:srgbClr val="FFCC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bg2"/>
                </a:solidFill>
              </a:ln>
              <a:solidFill>
                <a:srgbClr val="FF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6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9416" y="692696"/>
                <a:ext cx="10873208" cy="5291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Solve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+16)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−3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cos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4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I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sol.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is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+16)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cos</m:t>
                    </m:r>
                    <m:r>
                      <a:rPr lang="en-US" sz="2400" b="0" i="0" smtClean="0">
                        <a:latin typeface="Cambria Math"/>
                      </a:rPr>
                      <m:t>4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It is in the form of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D</m:t>
                    </m:r>
                    <m:r>
                      <a:rPr lang="en-US" sz="2400">
                        <a:latin typeface="Cambria Math"/>
                      </a:rPr>
                      <m:t>)]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Q</m:t>
                    </m:r>
                    <m:r>
                      <a:rPr lang="en-US" sz="2400" b="0" i="0" smtClean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where,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D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+16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Q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cos</m:t>
                    </m:r>
                    <m:r>
                      <a:rPr lang="en-US" sz="2400" b="0" i="0" smtClean="0">
                        <a:latin typeface="Cambria Math"/>
                      </a:rPr>
                      <m:t>4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I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Auxiliary  Equation is given by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0" smtClean="0">
                        <a:latin typeface="Cambria Math"/>
                      </a:rPr>
                      <m:t>=0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+16=0</m:t>
                    </m:r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=−16</m:t>
                    </m:r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4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sin</m:t>
                    </m:r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4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x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sin</m:t>
                    </m:r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4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692696"/>
                <a:ext cx="10873208" cy="5291513"/>
              </a:xfrm>
              <a:prstGeom prst="rect">
                <a:avLst/>
              </a:prstGeom>
              <a:blipFill rotWithShape="1">
                <a:blip r:embed="rId2"/>
                <a:stretch>
                  <a:fillRect l="-897" t="-922" b="-17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859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83432" y="548680"/>
                <a:ext cx="10225136" cy="4917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</m:e>
                            </m:d>
                          </m:den>
                        </m:f>
                      </m:e>
                    </m:box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           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+16</m:t>
                        </m:r>
                      </m:den>
                    </m:f>
                    <m:r>
                      <a:rPr lang="en-US" sz="2400" b="0" i="0" dirty="0" smtClean="0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cos</m:t>
                    </m:r>
                    <m:r>
                      <a:rPr lang="en-US" sz="2400" b="0" i="0" smtClean="0">
                        <a:latin typeface="Cambria Math"/>
                      </a:rPr>
                      <m:t>4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+16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+16</m:t>
                        </m:r>
                      </m:den>
                    </m:f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cos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4</m:t>
                    </m:r>
                    <m:r>
                      <a:rPr lang="en-US" sz="2400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(−3)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+16</m:t>
                        </m:r>
                      </m:den>
                    </m:f>
                    <m:r>
                      <a:rPr lang="en-US" sz="2400" b="0" i="0" dirty="0" smtClean="0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]+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[</m:t>
                    </m:r>
                    <m:r>
                      <a:rPr lang="en-US" sz="2400" b="0" i="1" smtClean="0">
                        <a:latin typeface="Cambria Math"/>
                      </a:rPr>
                      <m:t>𝑐𝑜𝑠</m:t>
                    </m:r>
                    <m:r>
                      <a:rPr lang="en-US" sz="2400" b="0" i="1" smtClean="0">
                        <a:latin typeface="Cambria Math"/>
                      </a:rPr>
                      <m:t>4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cosb</m:t>
                    </m:r>
                    <m:r>
                      <a:rPr lang="en-US" sz="2400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sinb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Cambria Math"/>
                            <a:cs typeface="Arial" panose="020B0604020202020204" pitchFamily="34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+16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2(4)</m:t>
                        </m:r>
                      </m:den>
                    </m:f>
                    <m:r>
                      <a:rPr lang="en-US" sz="2400"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sin</m:t>
                    </m:r>
                    <m:r>
                      <a:rPr lang="en-US" sz="2400" b="0" i="1" smtClean="0">
                        <a:latin typeface="Cambria Math"/>
                      </a:rPr>
                      <m:t>4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24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Cambria Math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  <m:r>
                      <a:rPr lang="en-US" sz="2400" b="0" i="0" dirty="0" smtClean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]+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2400"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sin</m:t>
                    </m:r>
                    <m:r>
                      <a:rPr lang="en-US" sz="2400" b="0" i="1" smtClean="0">
                        <a:latin typeface="Cambria Math"/>
                      </a:rPr>
                      <m:t>4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The General Solution is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x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sin</m:t>
                    </m:r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4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Cambria Math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2400"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sin</m:t>
                    </m:r>
                    <m:r>
                      <a:rPr lang="en-US" sz="2400" b="0" i="1" smtClean="0">
                        <a:latin typeface="Cambria Math"/>
                      </a:rPr>
                      <m:t>4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548680"/>
                <a:ext cx="10225136" cy="4917693"/>
              </a:xfrm>
              <a:prstGeom prst="rect">
                <a:avLst/>
              </a:prstGeom>
              <a:blipFill rotWithShape="1">
                <a:blip r:embed="rId2"/>
                <a:stretch>
                  <a:fillRect l="-894" t="-991" r="-1311" b="-7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7104112" y="2852936"/>
            <a:ext cx="3960440" cy="50405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6915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48680"/>
                <a:ext cx="10515600" cy="562828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Solve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−8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D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+9)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=8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𝑠𝑖𝑛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I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sol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is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latin typeface="Cambria Math"/>
                          </a:rPr>
                          <m:t>−8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D</m:t>
                        </m:r>
                        <m:r>
                          <a:rPr lang="en-US" sz="2400">
                            <a:latin typeface="Cambria Math"/>
                          </a:rPr>
                          <m:t>+9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=8</m:t>
                    </m:r>
                    <m:r>
                      <a:rPr lang="en-US" sz="2400" b="0" i="1" smtClean="0">
                        <a:latin typeface="Cambria Math"/>
                      </a:rPr>
                      <m:t>𝑠𝑖𝑛</m:t>
                    </m:r>
                    <m:r>
                      <a:rPr lang="en-US" sz="2400" b="0" i="1" smtClean="0">
                        <a:latin typeface="Cambria Math"/>
                      </a:rPr>
                      <m:t>5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It is in the form of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D</m:t>
                    </m:r>
                    <m:r>
                      <a:rPr lang="en-US" sz="2400">
                        <a:latin typeface="Cambria Math"/>
                      </a:rPr>
                      <m:t>)</m:t>
                    </m:r>
                    <m:r>
                      <a:rPr lang="en-US" sz="2400" b="0" i="1" smtClean="0">
                        <a:latin typeface="Cambria Math"/>
                      </a:rPr>
                      <m:t>]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𝑄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where,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D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/>
                      </a:rPr>
                      <m:t>−8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D</m:t>
                    </m:r>
                    <m:r>
                      <a:rPr lang="en-US" sz="2400">
                        <a:latin typeface="Cambria Math"/>
                      </a:rPr>
                      <m:t>+9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Q</m:t>
                    </m:r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)=8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sin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5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I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Auxiliary  Equation is given by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1800" b="0" i="0" smtClean="0">
                        <a:latin typeface="Cambria Math"/>
                      </a:rPr>
                      <m:t>=0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>
                        <a:latin typeface="Cambria Math"/>
                        <a:cs typeface="Times New Roman" panose="02020603050405020304" pitchFamily="18" charset="0"/>
                      </a:rPr>
                      <m:t>−8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1800">
                        <a:latin typeface="Cambria Math"/>
                        <a:cs typeface="Times New Roman" panose="02020603050405020304" pitchFamily="18" charset="0"/>
                      </a:rPr>
                      <m:t>+9</m:t>
                    </m:r>
                    <m:r>
                      <a:rPr lang="en-US" sz="1800" b="0" i="0" smtClean="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=4 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cs typeface="Arial" panose="020B0604020202020204" pitchFamily="34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cosh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sinh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48680"/>
                <a:ext cx="10515600" cy="5628283"/>
              </a:xfrm>
              <a:blipFill rotWithShape="1">
                <a:blip r:embed="rId2"/>
                <a:stretch>
                  <a:fillRect l="-1217" t="-1842" b="-36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799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0648"/>
                <a:ext cx="10515600" cy="6120680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9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9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9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96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96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en-US" sz="9600" dirty="0">
                  <a:solidFill>
                    <a:srgbClr val="C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9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9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9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96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9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9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96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9600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9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96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</m:e>
                            </m:d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9600" b="0" i="0" smtClean="0">
                        <a:latin typeface="Cambria Math"/>
                        <a:cs typeface="Arial" panose="020B0604020202020204" pitchFamily="34" charset="0"/>
                      </a:rPr>
                      <m:t>Q</m:t>
                    </m:r>
                    <m:r>
                      <a:rPr lang="en-US" sz="9600" b="0" i="0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96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9600" b="0" i="0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9600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9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9600">
                        <a:latin typeface="Cambria Math"/>
                        <a:cs typeface="Arial" panose="020B0604020202020204" pitchFamily="34" charset="0"/>
                      </a:rPr>
                      <m:t>                          </m:t>
                    </m:r>
                    <m:sSub>
                      <m:sSubPr>
                        <m:ctrlPr>
                          <a:rPr lang="en-US" sz="9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9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9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96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9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96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9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6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9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9600">
                            <a:latin typeface="Cambria Math"/>
                          </a:rPr>
                          <m:t>−</m:t>
                        </m:r>
                        <m:r>
                          <a:rPr lang="en-US" sz="9600" i="1">
                            <a:latin typeface="Cambria Math"/>
                          </a:rPr>
                          <m:t>8</m:t>
                        </m:r>
                        <m:r>
                          <a:rPr lang="en-US" sz="9600" i="1">
                            <a:latin typeface="Cambria Math"/>
                          </a:rPr>
                          <m:t>𝐷</m:t>
                        </m:r>
                        <m:r>
                          <a:rPr lang="en-US" sz="9600" i="1">
                            <a:latin typeface="Cambria Math"/>
                          </a:rPr>
                          <m:t>+9</m:t>
                        </m:r>
                      </m:den>
                    </m:f>
                    <m:r>
                      <a:rPr lang="en-US" sz="9600" b="0" i="0" smtClean="0">
                        <a:latin typeface="Cambria Math"/>
                      </a:rPr>
                      <m:t>[8</m:t>
                    </m:r>
                    <m:r>
                      <m:rPr>
                        <m:sty m:val="p"/>
                      </m:rPr>
                      <a:rPr lang="en-US" sz="9600" b="0" i="0" smtClean="0">
                        <a:latin typeface="Cambria Math"/>
                      </a:rPr>
                      <m:t>sin</m:t>
                    </m:r>
                    <m:r>
                      <a:rPr lang="en-US" sz="9600" b="0" i="0" smtClean="0">
                        <a:latin typeface="Cambria Math"/>
                      </a:rPr>
                      <m:t>5</m:t>
                    </m:r>
                    <m:r>
                      <a:rPr lang="en-US" sz="96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96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9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9600" i="1">
                            <a:latin typeface="Cambria Math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96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9600" b="0" i="0" smtClean="0">
                        <a:latin typeface="Cambria Math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9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96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9600" i="1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96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96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9600" dirty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9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9600" i="1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96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9600" b="0" i="0" smtClean="0">
                        <a:latin typeface="Cambria Math"/>
                        <a:cs typeface="Times New Roman" panose="02020603050405020304" pitchFamily="18" charset="0"/>
                      </a:rPr>
                      <m:t>=−25</m:t>
                    </m:r>
                  </m:oMath>
                </a14:m>
                <a:endParaRPr lang="en-US" sz="9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9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960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9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9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9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96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9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96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9600" dirty="0">
                            <a:latin typeface="Cambria Math"/>
                            <a:cs typeface="Arial" panose="020B0604020202020204" pitchFamily="34" charset="0"/>
                          </a:rPr>
                          <m:t>(−25)</m:t>
                        </m:r>
                        <m:r>
                          <m:rPr>
                            <m:nor/>
                          </m:rPr>
                          <a:rPr lang="en-US" sz="9600">
                            <a:latin typeface="Cambria Math"/>
                          </a:rPr>
                          <m:t>−8</m:t>
                        </m:r>
                        <m:r>
                          <m:rPr>
                            <m:nor/>
                          </m:rPr>
                          <a:rPr lang="en-US" sz="9600">
                            <a:latin typeface="Cambria Math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9600">
                            <a:latin typeface="Cambria Math"/>
                          </a:rPr>
                          <m:t>+9</m:t>
                        </m:r>
                        <m:r>
                          <m:rPr>
                            <m:nor/>
                          </m:rPr>
                          <a:rPr lang="en-US" sz="9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sz="9600" b="0" i="0" dirty="0" smtClean="0">
                        <a:latin typeface="Cambria Math"/>
                        <a:cs typeface="Times New Roman" pitchFamily="18" charset="0"/>
                      </a:rPr>
                      <m:t>[8</m:t>
                    </m:r>
                    <m:r>
                      <m:rPr>
                        <m:sty m:val="p"/>
                      </m:rPr>
                      <a:rPr lang="en-US" sz="9600" b="0" i="0" dirty="0" smtClean="0">
                        <a:latin typeface="Cambria Math"/>
                        <a:cs typeface="Times New Roman" pitchFamily="18" charset="0"/>
                      </a:rPr>
                      <m:t>sin</m:t>
                    </m:r>
                    <m:r>
                      <a:rPr lang="en-US" sz="9600" b="0" i="0" dirty="0" smtClean="0">
                        <a:latin typeface="Cambria Math"/>
                        <a:cs typeface="Times New Roman" pitchFamily="18" charset="0"/>
                      </a:rPr>
                      <m:t>5</m:t>
                    </m:r>
                    <m:r>
                      <a:rPr lang="en-US" sz="96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9600" b="0" i="1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9600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96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                     </a:t>
                </a:r>
                <a:r>
                  <a:rPr lang="en-US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960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9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9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9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9600" b="0" i="0" smtClean="0">
                        <a:latin typeface="Cambria Math"/>
                        <a:cs typeface="Arial" panose="020B0604020202020204" pitchFamily="34" charset="0"/>
                      </a:rPr>
                      <m:t>=8[</m:t>
                    </m:r>
                    <m:f>
                      <m:fPr>
                        <m:ctrlPr>
                          <a:rPr lang="en-US" sz="9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96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9600" dirty="0">
                            <a:latin typeface="Cambria Math"/>
                            <a:cs typeface="Arial" panose="020B0604020202020204" pitchFamily="34" charset="0"/>
                          </a:rPr>
                          <m:t>−8</m:t>
                        </m:r>
                        <m:r>
                          <m:rPr>
                            <m:nor/>
                          </m:rPr>
                          <a:rPr lang="en-US" sz="9600" dirty="0">
                            <a:latin typeface="Cambria Math"/>
                            <a:cs typeface="Arial" panose="020B060402020202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9600" dirty="0">
                            <a:latin typeface="Cambria Math"/>
                            <a:cs typeface="Arial" panose="020B0604020202020204" pitchFamily="34" charset="0"/>
                          </a:rPr>
                          <m:t>−16</m:t>
                        </m:r>
                      </m:den>
                    </m:f>
                    <m:r>
                      <m:rPr>
                        <m:sty m:val="p"/>
                      </m:rPr>
                      <a:rPr lang="en-US" sz="9600" smtClean="0">
                        <a:latin typeface="Cambria Math"/>
                      </a:rPr>
                      <m:t>sin</m:t>
                    </m:r>
                    <m:r>
                      <a:rPr lang="en-US" sz="9600" smtClean="0">
                        <a:latin typeface="Cambria Math"/>
                      </a:rPr>
                      <m:t>5</m:t>
                    </m:r>
                    <m:r>
                      <a:rPr lang="en-US" sz="96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96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9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9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9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96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9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9600" i="1" dirty="0">
                            <a:latin typeface="Cambria Math"/>
                            <a:cs typeface="Arial" panose="020B0604020202020204" pitchFamily="34" charset="0"/>
                          </a:rPr>
                          <m:t>   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9600" dirty="0">
                            <a:latin typeface="Cambria Math"/>
                            <a:cs typeface="Arial" panose="020B0604020202020204" pitchFamily="34" charset="0"/>
                          </a:rPr>
                          <m:t>−8</m:t>
                        </m:r>
                      </m:den>
                    </m:f>
                    <m:r>
                      <a:rPr lang="en-US" sz="9600" i="1" dirty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9600" b="0" i="0" dirty="0" smtClean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f>
                      <m:fPr>
                        <m:ctrlPr>
                          <a:rPr lang="en-US" sz="9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9600" i="1">
                            <a:latin typeface="Cambria Math"/>
                          </a:rPr>
                          <m:t>𝐷</m:t>
                        </m:r>
                        <m:r>
                          <a:rPr lang="en-US" sz="9600" i="1">
                            <a:latin typeface="Cambria Math"/>
                          </a:rPr>
                          <m:t>+2</m:t>
                        </m:r>
                      </m:den>
                    </m:f>
                    <m:r>
                      <m:rPr>
                        <m:sty m:val="p"/>
                      </m:rPr>
                      <a:rPr lang="en-US" sz="9600">
                        <a:latin typeface="Cambria Math"/>
                      </a:rPr>
                      <m:t>sin</m:t>
                    </m:r>
                    <m:r>
                      <a:rPr lang="en-US" sz="9600">
                        <a:latin typeface="Cambria Math"/>
                      </a:rPr>
                      <m:t>5</m:t>
                    </m:r>
                    <m:r>
                      <a:rPr lang="en-US" sz="96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96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9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9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9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9600" b="0" i="0" smtClean="0">
                        <a:latin typeface="Cambria Math"/>
                        <a:cs typeface="Arial" panose="020B0604020202020204" pitchFamily="34" charset="0"/>
                      </a:rPr>
                      <m:t>=−[</m:t>
                    </m:r>
                    <m:f>
                      <m:fPr>
                        <m:ctrlPr>
                          <a:rPr lang="en-US" sz="9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i="1">
                            <a:latin typeface="Cambria Math"/>
                          </a:rPr>
                          <m:t>𝐷</m:t>
                        </m:r>
                        <m:r>
                          <a:rPr lang="en-US" sz="9600" i="1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sz="9600" i="1">
                            <a:latin typeface="Cambria Math"/>
                          </a:rPr>
                          <m:t>(</m:t>
                        </m:r>
                        <m:r>
                          <a:rPr lang="en-US" sz="9600" i="1">
                            <a:latin typeface="Cambria Math"/>
                          </a:rPr>
                          <m:t>𝐷</m:t>
                        </m:r>
                        <m:r>
                          <a:rPr lang="en-US" sz="9600" i="1">
                            <a:latin typeface="Cambria Math"/>
                          </a:rPr>
                          <m:t>+2)(</m:t>
                        </m:r>
                        <m:r>
                          <a:rPr lang="en-US" sz="9600" i="1">
                            <a:latin typeface="Cambria Math"/>
                          </a:rPr>
                          <m:t>𝐷</m:t>
                        </m:r>
                        <m:r>
                          <a:rPr lang="en-US" sz="9600" i="1">
                            <a:latin typeface="Cambria Math"/>
                          </a:rPr>
                          <m:t>−2)</m:t>
                        </m:r>
                      </m:den>
                    </m:f>
                    <m:r>
                      <m:rPr>
                        <m:sty m:val="p"/>
                      </m:rPr>
                      <a:rPr lang="en-US" sz="9600">
                        <a:latin typeface="Cambria Math"/>
                      </a:rPr>
                      <m:t>sin</m:t>
                    </m:r>
                    <m:r>
                      <a:rPr lang="en-US" sz="9600">
                        <a:latin typeface="Cambria Math"/>
                      </a:rPr>
                      <m:t>5]</m:t>
                    </m:r>
                  </m:oMath>
                </a14:m>
                <a:endParaRPr lang="en-US" sz="9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9600">
                        <a:latin typeface="Cambria Math"/>
                        <a:cs typeface="Arial" panose="020B0604020202020204" pitchFamily="34" charset="0"/>
                      </a:rPr>
                      <m:t>        </m:t>
                    </m:r>
                    <m:sSub>
                      <m:sSubPr>
                        <m:ctrlPr>
                          <a:rPr lang="en-US" sz="9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9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9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9600" b="0" i="0" smtClean="0">
                        <a:latin typeface="Cambria Math"/>
                        <a:cs typeface="Arial" panose="020B0604020202020204" pitchFamily="34" charset="0"/>
                      </a:rPr>
                      <m:t>=−[</m:t>
                    </m:r>
                    <m:f>
                      <m:fPr>
                        <m:ctrlPr>
                          <a:rPr lang="en-US" sz="9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600" i="1">
                            <a:latin typeface="Cambria Math"/>
                          </a:rPr>
                          <m:t>𝐷</m:t>
                        </m:r>
                        <m:r>
                          <a:rPr lang="en-US" sz="9600" i="1">
                            <a:latin typeface="Cambria Math"/>
                          </a:rPr>
                          <m:t>−2</m:t>
                        </m:r>
                      </m:num>
                      <m:den>
                        <m:sSup>
                          <m:sSupPr>
                            <m:ctrlPr>
                              <a:rPr lang="en-US" sz="9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6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9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96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9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6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9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sz="9600">
                        <a:latin typeface="Cambria Math"/>
                      </a:rPr>
                      <m:t>sin</m:t>
                    </m:r>
                    <m:r>
                      <a:rPr lang="en-US" sz="9600">
                        <a:latin typeface="Cambria Math"/>
                      </a:rPr>
                      <m:t>5</m:t>
                    </m:r>
                    <m:r>
                      <a:rPr lang="en-US" sz="96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96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9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9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0648"/>
                <a:ext cx="10515600" cy="6120680"/>
              </a:xfrm>
              <a:blipFill rotWithShape="1">
                <a:blip r:embed="rId2"/>
                <a:stretch>
                  <a:fillRect l="-928" t="-797" b="-67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190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6672"/>
                <a:ext cx="10515600" cy="570029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put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=−25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=−[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  <m:r>
                          <a:rPr lang="en-US" sz="2400" i="1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−25−4</m:t>
                        </m:r>
                      </m:den>
                    </m:f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sin</m:t>
                    </m:r>
                    <m:r>
                      <a:rPr lang="en-US" sz="2400">
                        <a:latin typeface="Cambria Math"/>
                      </a:rPr>
                      <m:t>5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Cambria Math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cs typeface="Arial" panose="020B060402020202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=−[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  <m:r>
                          <a:rPr lang="en-US" sz="2400" i="1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−25−4</m:t>
                        </m:r>
                      </m:den>
                    </m:f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sin</m:t>
                    </m:r>
                    <m:r>
                      <a:rPr lang="en-US" sz="2400">
                        <a:latin typeface="Cambria Math"/>
                      </a:rPr>
                      <m:t>5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=[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  <m:r>
                          <a:rPr lang="en-US" sz="2400" i="1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29</m:t>
                        </m:r>
                      </m:den>
                    </m:f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sin</m:t>
                    </m:r>
                    <m:r>
                      <a:rPr lang="en-US" sz="2400">
                        <a:latin typeface="Cambria Math"/>
                      </a:rPr>
                      <m:t>5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29</m:t>
                            </m:r>
                          </m:den>
                        </m:f>
                      </m:e>
                    </m:box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D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sin</m:t>
                        </m:r>
                        <m:r>
                          <a:rPr lang="en-US" sz="2400">
                            <a:latin typeface="Cambria Math"/>
                          </a:rPr>
                          <m:t>5</m:t>
                        </m:r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𝑠𝑖𝑛</m:t>
                    </m:r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5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cs typeface="Arial" panose="020B0604020202020204" pitchFamily="34" charset="0"/>
                  </a:rPr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 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29</m:t>
                            </m:r>
                          </m:den>
                        </m:f>
                      </m:e>
                    </m:box>
                    <m:r>
                      <a:rPr lang="en-IN" sz="2400" b="0" i="0" smtClean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r>
                      <a:rPr lang="en-IN" sz="2400" b="0" i="0" dirty="0" smtClean="0">
                        <a:latin typeface="Cambria Math"/>
                        <a:cs typeface="Times New Roman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IN" sz="2400" b="0" i="0" dirty="0" smtClean="0">
                        <a:latin typeface="Cambria Math"/>
                        <a:cs typeface="Times New Roman" pitchFamily="18" charset="0"/>
                      </a:rPr>
                      <m:t>cos</m:t>
                    </m:r>
                    <m:r>
                      <a:rPr lang="en-IN" sz="2400" b="0" i="0" dirty="0" smtClean="0">
                        <a:latin typeface="Cambria Math"/>
                        <a:cs typeface="Times New Roman" pitchFamily="18" charset="0"/>
                      </a:rPr>
                      <m:t>5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IN" sz="2400" b="0" i="0" dirty="0" smtClean="0">
                        <a:latin typeface="Cambria Math"/>
                        <a:cs typeface="Times New Roman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IN" sz="2400" b="0" i="0" dirty="0" smtClean="0">
                        <a:latin typeface="Cambria Math"/>
                        <a:cs typeface="Times New Roman" pitchFamily="18" charset="0"/>
                      </a:rPr>
                      <m:t>sin</m:t>
                    </m:r>
                    <m:r>
                      <a:rPr lang="en-IN" sz="2400" b="0" i="0" dirty="0" smtClean="0">
                        <a:latin typeface="Cambria Math"/>
                        <a:cs typeface="Times New Roman" pitchFamily="18" charset="0"/>
                      </a:rPr>
                      <m:t>5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24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The General Solution is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IN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b="0" i="0" smtClean="0">
                        <a:latin typeface="Cambria Math"/>
                      </a:rPr>
                      <m:t>y</m:t>
                    </m:r>
                    <m:r>
                      <a:rPr lang="en-IN" sz="24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cosh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sinh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]</m:t>
                    </m:r>
                    <m:r>
                      <a:rPr lang="en-IN" sz="2400" b="0" i="0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29</m:t>
                            </m:r>
                          </m:den>
                        </m:f>
                      </m:e>
                    </m:box>
                    <m:r>
                      <a:rPr lang="en-IN" sz="240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r>
                      <a:rPr lang="en-IN" sz="2400" dirty="0">
                        <a:latin typeface="Cambria Math"/>
                        <a:cs typeface="Times New Roman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IN" sz="2400" dirty="0">
                        <a:latin typeface="Cambria Math"/>
                        <a:cs typeface="Times New Roman" pitchFamily="18" charset="0"/>
                      </a:rPr>
                      <m:t>cos</m:t>
                    </m:r>
                    <m:r>
                      <a:rPr lang="en-IN" sz="2400" dirty="0">
                        <a:latin typeface="Cambria Math"/>
                        <a:cs typeface="Times New Roman" pitchFamily="18" charset="0"/>
                      </a:rPr>
                      <m:t>5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IN" sz="2400" dirty="0">
                        <a:latin typeface="Cambria Math"/>
                        <a:cs typeface="Times New Roman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IN" sz="2400" dirty="0">
                        <a:latin typeface="Cambria Math"/>
                        <a:cs typeface="Times New Roman" pitchFamily="18" charset="0"/>
                      </a:rPr>
                      <m:t>sin</m:t>
                    </m:r>
                    <m:r>
                      <a:rPr lang="en-IN" sz="2400" dirty="0">
                        <a:latin typeface="Cambria Math"/>
                        <a:cs typeface="Times New Roman" pitchFamily="18" charset="0"/>
                      </a:rPr>
                      <m:t>5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2400" dirty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6672"/>
                <a:ext cx="10515600" cy="5700291"/>
              </a:xfrm>
              <a:blipFill rotWithShape="1">
                <a:blip r:embed="rId2"/>
                <a:stretch>
                  <a:fillRect l="-928" t="-2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091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20688"/>
                <a:ext cx="10515600" cy="55562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6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).Solve </a:t>
                </a:r>
                <a14:m>
                  <m:oMath xmlns:m="http://schemas.openxmlformats.org/officeDocument/2006/math">
                    <m:r>
                      <a:rPr lang="en-IN" b="0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N" b="0" i="0" smtClean="0">
                        <a:solidFill>
                          <a:srgbClr val="FF0000"/>
                        </a:solidFill>
                        <a:latin typeface="Cambria Math"/>
                      </a:rPr>
                      <m:t>+4)</m:t>
                    </m:r>
                    <m:r>
                      <m:rPr>
                        <m:sty m:val="p"/>
                      </m:rPr>
                      <a:rPr lang="en-IN" b="0" i="0" smtClean="0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IN" b="0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IN" b="0" i="0" smtClean="0">
                        <a:solidFill>
                          <a:srgbClr val="FF0000"/>
                        </a:solidFill>
                        <a:latin typeface="Cambria Math"/>
                      </a:rPr>
                      <m:t>sin</m:t>
                    </m:r>
                    <m:r>
                      <a:rPr lang="en-IN" b="0" i="0" smtClean="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IN" b="0" i="0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cos</m:t>
                    </m:r>
                    <m:r>
                      <a:rPr lang="en-IN" b="0" i="0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Sol .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is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N" b="0" i="0" smtClean="0">
                        <a:latin typeface="Cambria Math"/>
                      </a:rPr>
                      <m:t>+4)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</a:rPr>
                      <m:t>y</m:t>
                    </m:r>
                    <m:r>
                      <a:rPr lang="en-IN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</a:rPr>
                      <m:t>sin</m:t>
                    </m:r>
                    <m:r>
                      <a:rPr lang="en-IN" b="0" i="0" smtClean="0">
                        <a:latin typeface="Cambria Math"/>
                      </a:rPr>
                      <m:t>3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cos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It is in the form of 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D</m:t>
                    </m:r>
                    <m:r>
                      <a:rPr lang="en-IN" b="0" i="1" smtClean="0">
                        <a:latin typeface="Cambria Math"/>
                      </a:rPr>
                      <m:t>)]</m:t>
                    </m:r>
                    <m:r>
                      <a:rPr lang="en-IN" b="0" i="1" smtClean="0">
                        <a:latin typeface="Cambria Math"/>
                      </a:rPr>
                      <m:t>𝑦</m:t>
                    </m:r>
                    <m:r>
                      <a:rPr lang="en-IN" b="0" i="1" smtClean="0">
                        <a:latin typeface="Cambria Math"/>
                      </a:rPr>
                      <m:t>=</m:t>
                    </m:r>
                    <m:r>
                      <a:rPr lang="en-IN" b="0" i="1" smtClean="0">
                        <a:latin typeface="Cambria Math"/>
                      </a:rPr>
                      <m:t>𝑄</m:t>
                    </m:r>
                    <m:r>
                      <a:rPr lang="en-IN" b="0" i="1" smtClean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where,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</m:t>
                        </m:r>
                      </m:e>
                    </m:d>
                    <m:r>
                      <a:rPr lang="en-IN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N" b="0" i="0" smtClean="0">
                        <a:latin typeface="Cambria Math"/>
                      </a:rPr>
                      <m:t>+4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Q</m:t>
                    </m:r>
                    <m:d>
                      <m:dPr>
                        <m:ctrlPr>
                          <a:rPr lang="en-IN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b="0" i="0" dirty="0" smtClean="0"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</m:e>
                    </m:d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sin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cos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IN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I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Auxiliary  Equation is given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IN" b="0" i="0" smtClean="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IN" b="0" i="0" smtClean="0">
                        <a:latin typeface="Cambria Math"/>
                        <a:cs typeface="Times New Roman" panose="02020603050405020304" pitchFamily="18" charset="0"/>
                      </a:rPr>
                      <m:t>4=0</m:t>
                    </m:r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IN" b="0" i="0" smtClean="0">
                        <a:latin typeface="Cambria Math"/>
                        <a:cs typeface="Times New Roman" panose="02020603050405020304" pitchFamily="18" charset="0"/>
                      </a:rPr>
                      <m:t>=−4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IN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m:rPr>
                        <m:nor/>
                      </m:rPr>
                      <a:rPr lang="en-IN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IN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IN" b="0" i="1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IN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sin</m:t>
                    </m:r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                     </a:t>
                </a: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20688"/>
                <a:ext cx="10515600" cy="5556275"/>
              </a:xfrm>
              <a:blipFill>
                <a:blip r:embed="rId2"/>
                <a:stretch>
                  <a:fillRect l="-522" t="-1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301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9416" y="620688"/>
                <a:ext cx="10657184" cy="5760640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en-US" sz="5100" dirty="0">
                    <a:latin typeface="Times New Roman" pitchFamily="18" charset="0"/>
                    <a:cs typeface="Times New Roman" pitchFamily="18" charset="0"/>
                  </a:rPr>
                  <a:t>         The General solution of Higher order Linear Differential Equation is given by </a:t>
                </a:r>
              </a:p>
              <a:p>
                <a:pPr marL="0" indent="0">
                  <a:buNone/>
                </a:pPr>
                <a:r>
                  <a:rPr lang="en-US" sz="5100" dirty="0"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5100" i="1">
                        <a:latin typeface="Cambria Math"/>
                      </a:rPr>
                      <m:t>𝑦</m:t>
                    </m:r>
                    <m:r>
                      <a:rPr lang="en-US" sz="5100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IN" sz="5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1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51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5100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sz="5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1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51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IN" sz="51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5100" dirty="0">
                    <a:latin typeface="Times New Roman" pitchFamily="18" charset="0"/>
                    <a:cs typeface="Times New Roman" pitchFamily="18" charset="0"/>
                  </a:rPr>
                  <a:t>    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5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1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51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IN" sz="5100" dirty="0">
                    <a:latin typeface="Times New Roman" pitchFamily="18" charset="0"/>
                    <a:cs typeface="Times New Roman" pitchFamily="18" charset="0"/>
                  </a:rPr>
                  <a:t>= Complementary Function</a:t>
                </a:r>
              </a:p>
              <a:p>
                <a:pPr marL="0" indent="0">
                  <a:buNone/>
                </a:pPr>
                <a:r>
                  <a:rPr lang="en-US" sz="5100" dirty="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5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1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51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IN" sz="5100" dirty="0">
                    <a:latin typeface="Times New Roman" pitchFamily="18" charset="0"/>
                    <a:cs typeface="Times New Roman" pitchFamily="18" charset="0"/>
                  </a:rPr>
                  <a:t> = Particular Integral</a:t>
                </a:r>
              </a:p>
              <a:p>
                <a:pPr marL="0" indent="0">
                  <a:buNone/>
                </a:pPr>
                <a:r>
                  <a:rPr lang="en-US" sz="5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To find the General Solution(complementary function) of </a:t>
                </a:r>
                <a14:m>
                  <m:oMath xmlns:m="http://schemas.openxmlformats.org/officeDocument/2006/math">
                    <m:r>
                      <a:rPr lang="en-US" sz="510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5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51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D</m:t>
                        </m:r>
                      </m:e>
                    </m:d>
                    <m:r>
                      <m:rPr>
                        <m:sty m:val="p"/>
                      </m:rPr>
                      <a:rPr lang="en-US" sz="5100" b="0" i="0" smtClean="0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US" sz="5100" b="0" i="0" smtClean="0">
                        <a:solidFill>
                          <a:srgbClr val="FF00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IN" sz="5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:-</a:t>
                </a:r>
              </a:p>
              <a:p>
                <a:pPr marL="0" indent="0">
                  <a:buNone/>
                </a:pPr>
                <a:r>
                  <a:rPr lang="en-US" sz="5100" dirty="0">
                    <a:latin typeface="Times New Roman" pitchFamily="18" charset="0"/>
                    <a:cs typeface="Times New Roman" pitchFamily="18" charset="0"/>
                  </a:rPr>
                  <a:t>         The Algebraic equation </a:t>
                </a:r>
                <a14:m>
                  <m:oMath xmlns:m="http://schemas.openxmlformats.org/officeDocument/2006/math">
                    <m:r>
                      <a:rPr lang="en-US" sz="5100" i="1">
                        <a:latin typeface="Cambria Math"/>
                      </a:rPr>
                      <m:t>𝑓</m:t>
                    </m:r>
                    <m:r>
                      <a:rPr lang="en-US" sz="5100" b="0" i="0" smtClean="0">
                        <a:latin typeface="Cambria Math"/>
                      </a:rPr>
                      <m:t>(</m:t>
                    </m:r>
                    <m:r>
                      <a:rPr lang="en-US" sz="5100" i="1">
                        <a:latin typeface="Cambria Math"/>
                      </a:rPr>
                      <m:t>𝑚</m:t>
                    </m:r>
                  </m:oMath>
                </a14:m>
                <a:r>
                  <a:rPr lang="en-IN" sz="5100" dirty="0">
                    <a:latin typeface="Times New Roman" pitchFamily="18" charset="0"/>
                    <a:cs typeface="Times New Roman" pitchFamily="18" charset="0"/>
                  </a:rPr>
                  <a:t>) = 0 (i.e.,)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5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1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51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5100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5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1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5100" i="1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IN" sz="5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1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5100" i="1">
                            <a:latin typeface="Cambria Math"/>
                          </a:rPr>
                          <m:t>𝑛</m:t>
                        </m:r>
                        <m:r>
                          <a:rPr lang="en-US" sz="51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5100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5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1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5100" i="1"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IN" sz="5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1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5100" i="1">
                            <a:latin typeface="Cambria Math"/>
                          </a:rPr>
                          <m:t>𝑛</m:t>
                        </m:r>
                        <m:r>
                          <a:rPr lang="en-US" sz="5100" i="1"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en-US" sz="5100" b="0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sz="5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1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510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5100" dirty="0">
                    <a:latin typeface="Times New Roman" pitchFamily="18" charset="0"/>
                    <a:cs typeface="Times New Roman" pitchFamily="18" charset="0"/>
                  </a:rPr>
                  <a:t> = 0 </a:t>
                </a:r>
              </a:p>
              <a:p>
                <a:pPr marL="0" indent="0">
                  <a:buNone/>
                </a:pPr>
                <a:r>
                  <a:rPr lang="en-US" sz="5100" dirty="0">
                    <a:latin typeface="Times New Roman" pitchFamily="18" charset="0"/>
                    <a:cs typeface="Times New Roman" pitchFamily="18" charset="0"/>
                  </a:rPr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1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51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51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5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1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51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5100" b="0" i="0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5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1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51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5100" dirty="0">
                    <a:latin typeface="Times New Roman" pitchFamily="18" charset="0"/>
                    <a:cs typeface="Times New Roman" pitchFamily="18" charset="0"/>
                  </a:rPr>
                  <a:t>  are real constants, is called the Auxiliary Equation(A.E) of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5100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sz="51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5100" b="0" i="1" smtClean="0">
                        <a:solidFill>
                          <a:schemeClr val="tx1"/>
                        </a:solidFill>
                        <a:latin typeface="Cambria Math"/>
                      </a:rPr>
                      <m:t>𝐷</m:t>
                    </m:r>
                    <m:r>
                      <a:rPr lang="en-US" sz="51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sz="51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5100" b="0" i="0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IN" sz="5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 Since the A.E., </a:t>
                </a:r>
                <a14:m>
                  <m:oMath xmlns:m="http://schemas.openxmlformats.org/officeDocument/2006/math">
                    <m:r>
                      <a:rPr lang="en-US" sz="51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5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100" i="1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5100" b="0" i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IN" sz="5100" dirty="0">
                    <a:latin typeface="Times New Roman" pitchFamily="18" charset="0"/>
                    <a:cs typeface="Times New Roman" pitchFamily="18" charset="0"/>
                  </a:rPr>
                  <a:t>  is a polynomial equation of degree </a:t>
                </a:r>
                <a14:m>
                  <m:oMath xmlns:m="http://schemas.openxmlformats.org/officeDocument/2006/math">
                    <m:r>
                      <a:rPr lang="en-US" sz="5100" i="1">
                        <a:latin typeface="Cambria Math"/>
                      </a:rPr>
                      <m:t>𝑛</m:t>
                    </m:r>
                  </m:oMath>
                </a14:m>
                <a:r>
                  <a:rPr lang="en-IN" sz="5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it will </a:t>
                </a:r>
              </a:p>
              <a:p>
                <a:pPr marL="0" indent="0">
                  <a:buNone/>
                </a:pPr>
                <a:r>
                  <a:rPr lang="en-IN" sz="5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have </a:t>
                </a:r>
                <a14:m>
                  <m:oMath xmlns:m="http://schemas.openxmlformats.org/officeDocument/2006/math">
                    <m:r>
                      <a:rPr lang="en-US" sz="5100" i="1">
                        <a:latin typeface="Cambria Math"/>
                      </a:rPr>
                      <m:t>𝑛</m:t>
                    </m:r>
                  </m:oMath>
                </a14:m>
                <a:r>
                  <a:rPr lang="en-IN" sz="5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5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5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5100" b="0" i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IN" sz="5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1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51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5100" b="0" i="0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IN" sz="5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1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51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5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IN" sz="5100" b="1" i="1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⟶</a:t>
                </a:r>
                <a:r>
                  <a:rPr lang="en-IN" sz="5100" dirty="0">
                    <a:solidFill>
                      <a:schemeClr val="tx1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To 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5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100" b="0" i="1" smtClean="0">
                            <a:latin typeface="Cambria Math"/>
                          </a:rPr>
                          <m:t> </m:t>
                        </m:r>
                        <m:r>
                          <a:rPr lang="en-US" sz="51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51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IN" sz="5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we have to follow the following conditions:-</a:t>
                </a:r>
              </a:p>
              <a:p>
                <a:pPr marL="0" indent="0">
                  <a:buNone/>
                </a:pPr>
                <a:r>
                  <a:rPr lang="en-IN" sz="510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(1) </a:t>
                </a:r>
                <a:r>
                  <a:rPr lang="en-IN" sz="51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If </a:t>
                </a:r>
                <a:r>
                  <a:rPr lang="en-IN" sz="5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5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1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51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5100" b="0" i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IN" sz="5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1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51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5100" b="0" i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IN" sz="5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1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51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5100" b="0" i="0" smtClean="0">
                        <a:latin typeface="Cambria Math"/>
                      </a:rPr>
                      <m:t>,</m:t>
                    </m:r>
                    <m:r>
                      <a:rPr lang="en-US" sz="5100" b="0" i="1" smtClean="0">
                        <a:latin typeface="Cambria Math"/>
                      </a:rPr>
                      <m:t>…,</m:t>
                    </m:r>
                    <m:sSub>
                      <m:sSubPr>
                        <m:ctrlPr>
                          <a:rPr lang="en-IN" sz="5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1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51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5100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IN" sz="5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are real and distinct then,</a:t>
                </a:r>
              </a:p>
              <a:p>
                <a:pPr marL="0" indent="0">
                  <a:buNone/>
                </a:pPr>
                <a:r>
                  <a:rPr lang="en-US" sz="5100" dirty="0"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5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1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51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5100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IN" sz="5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1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51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51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1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5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1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51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51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5100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sz="5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1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51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5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100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5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1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51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51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5100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sz="5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1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51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5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100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5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1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51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51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5100" b="0" i="0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IN" sz="5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1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51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5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100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5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1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51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51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IN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IN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416" y="620688"/>
                <a:ext cx="10657184" cy="5760640"/>
              </a:xfrm>
              <a:blipFill rotWithShape="1">
                <a:blip r:embed="rId2"/>
                <a:stretch>
                  <a:fillRect l="-915" t="-2540" r="-17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988812" y="992655"/>
            <a:ext cx="1586907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9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41584" y="404664"/>
                <a:ext cx="10515600" cy="5976664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sz="3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8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38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en-US" sz="3800" dirty="0">
                  <a:solidFill>
                    <a:srgbClr val="C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38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800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8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</m:e>
                            </m:d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IN" sz="3800" b="0" i="0" smtClean="0">
                        <a:latin typeface="Cambria Math"/>
                        <a:cs typeface="Arial" panose="020B0604020202020204" pitchFamily="34" charset="0"/>
                      </a:rPr>
                      <m:t>Q</m:t>
                    </m:r>
                    <m:r>
                      <a:rPr lang="en-IN" sz="3800" b="0" i="0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3800" b="0" i="0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800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380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38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3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800">
                            <a:latin typeface="Cambria Math"/>
                          </a:rPr>
                          <m:t>+4</m:t>
                        </m:r>
                      </m:den>
                    </m:f>
                    <m:r>
                      <m:rPr>
                        <m:sty m:val="p"/>
                      </m:rPr>
                      <a:rPr lang="en-IN" sz="3800" b="0" i="0" smtClean="0">
                        <a:latin typeface="Cambria Math"/>
                      </a:rPr>
                      <m:t>sin</m:t>
                    </m:r>
                    <m:r>
                      <a:rPr lang="en-IN" sz="3800" b="0" i="0" smtClean="0">
                        <a:latin typeface="Cambria Math"/>
                      </a:rPr>
                      <m:t>3</m:t>
                    </m:r>
                    <m:r>
                      <a:rPr lang="en-US" sz="38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3800" b="0" i="0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IN" sz="3800" b="0" i="1" dirty="0" smtClean="0">
                        <a:latin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IN" sz="3800" b="0" i="1" dirty="0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38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38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380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38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3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800">
                            <a:latin typeface="Cambria Math"/>
                          </a:rPr>
                          <m:t>+4</m:t>
                        </m:r>
                      </m:den>
                    </m:f>
                    <m:r>
                      <a:rPr lang="en-IN" sz="3800" b="0" i="0" smtClean="0"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IN" sz="3800" b="0" i="0" dirty="0" smtClean="0">
                        <a:latin typeface="Cambria Math"/>
                        <a:cs typeface="Times New Roman" pitchFamily="18" charset="0"/>
                      </a:rPr>
                      <m:t>sin</m:t>
                    </m:r>
                    <m:r>
                      <a:rPr lang="en-IN" sz="3800" b="0" i="0" dirty="0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38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3800" b="0" i="0" dirty="0" smtClean="0">
                        <a:latin typeface="Cambria Math"/>
                        <a:cs typeface="Times New Roman" pitchFamily="18" charset="0"/>
                      </a:rPr>
                      <m:t>]+</m:t>
                    </m:r>
                    <m:f>
                      <m:fPr>
                        <m:ctrlPr>
                          <a:rPr lang="en-US" sz="3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3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800">
                            <a:latin typeface="Cambria Math"/>
                          </a:rPr>
                          <m:t>+4</m:t>
                        </m:r>
                      </m:den>
                    </m:f>
                    <m:r>
                      <a:rPr lang="en-IN" sz="3800" b="0" i="0" smtClean="0"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IN" sz="3800" b="0" i="0" dirty="0" smtClean="0">
                        <a:latin typeface="Cambria Math"/>
                        <a:cs typeface="Times New Roman" pitchFamily="18" charset="0"/>
                      </a:rPr>
                      <m:t>cos</m:t>
                    </m:r>
                    <m:r>
                      <a:rPr lang="en-IN" sz="3800" b="0" i="0" dirty="0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3800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38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IN" sz="38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  <m:sup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2 </m:t>
                        </m:r>
                      </m:sup>
                    </m:sSup>
                    <m:r>
                      <a:rPr lang="en-IN" sz="3800" b="0" i="0" smtClean="0">
                        <a:latin typeface="Cambria Math"/>
                        <a:cs typeface="Times New Roman" panose="02020603050405020304" pitchFamily="18" charset="0"/>
                      </a:rPr>
                      <m:t>=−9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,    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IN" sz="38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  <m:sup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2 </m:t>
                        </m:r>
                      </m:sup>
                    </m:sSup>
                    <m:r>
                      <a:rPr lang="en-IN" sz="3800" b="0" i="0" smtClean="0">
                        <a:latin typeface="Cambria Math"/>
                        <a:cs typeface="Times New Roman" panose="02020603050405020304" pitchFamily="18" charset="0"/>
                      </a:rPr>
                      <m:t>=−4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en-US" sz="3800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it fails the condition, </a:t>
                </a:r>
              </a:p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800" dirty="0">
                    <a:cs typeface="Arial" panose="020B0604020202020204" pitchFamily="34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38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800" dirty="0">
                            <a:latin typeface="Cambria Math"/>
                            <a:cs typeface="Arial" panose="020B0604020202020204" pitchFamily="34" charset="0"/>
                          </a:rPr>
                          <m:t>−9</m:t>
                        </m:r>
                        <m:r>
                          <m:rPr>
                            <m:nor/>
                          </m:rPr>
                          <a:rPr lang="en-US" sz="3800">
                            <a:latin typeface="Cambria Math"/>
                          </a:rPr>
                          <m:t>+4</m:t>
                        </m:r>
                      </m:den>
                    </m:f>
                    <m:r>
                      <a:rPr lang="en-IN" sz="3800" b="0" i="0" smtClean="0"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IN" sz="3800" b="0" i="0" smtClean="0">
                        <a:latin typeface="Cambria Math"/>
                      </a:rPr>
                      <m:t>sin</m:t>
                    </m:r>
                    <m:r>
                      <a:rPr lang="en-IN" sz="3800" b="0" i="0" smtClean="0">
                        <a:latin typeface="Cambria Math"/>
                      </a:rPr>
                      <m:t>3</m:t>
                    </m:r>
                    <m:r>
                      <a:rPr lang="en-US" sz="38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3800" b="0" i="0" dirty="0" smtClean="0">
                        <a:latin typeface="Cambria Math"/>
                        <a:cs typeface="Arial" panose="020B0604020202020204" pitchFamily="34" charset="0"/>
                      </a:rPr>
                      <m:t>]+</m:t>
                    </m:r>
                    <m:f>
                      <m:fPr>
                        <m:ctrlPr>
                          <a:rPr lang="en-US" sz="3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800" dirty="0">
                            <a:latin typeface="Cambria Math"/>
                            <a:cs typeface="Arial" panose="020B0604020202020204" pitchFamily="34" charset="0"/>
                          </a:rPr>
                          <m:t>−4</m:t>
                        </m:r>
                        <m:r>
                          <m:rPr>
                            <m:nor/>
                          </m:rPr>
                          <a:rPr lang="en-US" sz="3800">
                            <a:latin typeface="Cambria Math"/>
                          </a:rPr>
                          <m:t>+4</m:t>
                        </m:r>
                      </m:den>
                    </m:f>
                    <m:r>
                      <a:rPr lang="en-IN" sz="3800" b="0" i="0" smtClean="0"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IN" sz="3800" b="0" i="0" dirty="0" smtClean="0">
                        <a:latin typeface="Cambria Math"/>
                        <a:cs typeface="Times New Roman" pitchFamily="18" charset="0"/>
                      </a:rPr>
                      <m:t>c</m:t>
                    </m:r>
                    <m:r>
                      <a:rPr lang="en-IN" sz="3800" b="0" i="1" dirty="0" smtClean="0">
                        <a:latin typeface="Cambria Math"/>
                        <a:cs typeface="Times New Roman" pitchFamily="18" charset="0"/>
                      </a:rPr>
                      <m:t>𝑜𝑠</m:t>
                    </m:r>
                    <m:r>
                      <a:rPr lang="en-IN" sz="3800" b="0" i="1" dirty="0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3800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38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3800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i.e., Suppose f(a) = 0,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(D)≠0</a:t>
                </a:r>
              </a:p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(if it fails)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IN" sz="3800" b="0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N" sz="3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3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3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80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800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3800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m:rPr>
                        <m:sty m:val="p"/>
                      </m:rPr>
                      <a:rPr lang="en-IN" sz="3800" b="0" i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Q</m:t>
                    </m:r>
                    <m:r>
                      <a:rPr lang="en-IN" sz="3800" b="0" i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800" i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3800" b="0" i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800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38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800" dirty="0">
                            <a:latin typeface="Cambria Math"/>
                            <a:cs typeface="Arial" panose="020B0604020202020204" pitchFamily="34" charset="0"/>
                          </a:rPr>
                          <m:t>−5</m:t>
                        </m:r>
                      </m:den>
                    </m:f>
                    <m:r>
                      <a:rPr lang="en-IN" sz="3800" b="0" i="0" dirty="0" smtClean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r>
                      <m:rPr>
                        <m:sty m:val="p"/>
                      </m:rPr>
                      <a:rPr lang="en-IN" sz="3800" b="0" i="0" dirty="0" smtClean="0">
                        <a:latin typeface="Cambria Math"/>
                        <a:cs typeface="Arial" panose="020B0604020202020204" pitchFamily="34" charset="0"/>
                      </a:rPr>
                      <m:t>sin</m:t>
                    </m:r>
                    <m:r>
                      <a:rPr lang="en-IN" sz="3800" b="0" i="0" dirty="0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en-US" sz="38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3800" b="0" i="1" dirty="0" smtClean="0">
                        <a:latin typeface="Cambria Math"/>
                        <a:cs typeface="Times New Roman" pitchFamily="18" charset="0"/>
                      </a:rPr>
                      <m:t>]+</m:t>
                    </m:r>
                    <m:f>
                      <m:fPr>
                        <m:ctrlPr>
                          <a:rPr lang="en-US" sz="3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 dirty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800" dirty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800" dirty="0">
                            <a:latin typeface="Cambria Math"/>
                            <a:cs typeface="Arial" panose="020B0604020202020204" pitchFamily="34" charset="0"/>
                          </a:rPr>
                          <m:t>D</m:t>
                        </m:r>
                      </m:den>
                    </m:f>
                    <m:r>
                      <a:rPr lang="en-IN" sz="3800" b="0" i="0" dirty="0" smtClean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r>
                      <m:rPr>
                        <m:sty m:val="p"/>
                      </m:rPr>
                      <a:rPr lang="en-IN" sz="3800" b="0" i="0" dirty="0" smtClean="0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r>
                      <a:rPr lang="en-IN" sz="3800" b="0" i="0" dirty="0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3800" b="0" i="1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3800" i="1" dirty="0">
                  <a:latin typeface="Cambria Math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800" dirty="0">
                    <a:cs typeface="Arial" panose="020B0604020202020204" pitchFamily="34" charset="0"/>
                  </a:rPr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38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800" dirty="0">
                            <a:latin typeface="Cambria Math"/>
                            <a:cs typeface="Arial" panose="020B0604020202020204" pitchFamily="34" charset="0"/>
                          </a:rPr>
                          <m:t>−5</m:t>
                        </m:r>
                      </m:den>
                    </m:f>
                    <m:r>
                      <a:rPr lang="en-IN" sz="3800" b="0" i="0" dirty="0" smtClean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r>
                      <m:rPr>
                        <m:sty m:val="p"/>
                      </m:rPr>
                      <a:rPr lang="en-IN" sz="3800" b="0" i="0" dirty="0" smtClean="0">
                        <a:latin typeface="Cambria Math"/>
                        <a:cs typeface="Arial" panose="020B0604020202020204" pitchFamily="34" charset="0"/>
                      </a:rPr>
                      <m:t>sin</m:t>
                    </m:r>
                    <m:r>
                      <a:rPr lang="en-IN" sz="3800" b="0" i="0" dirty="0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en-US" sz="38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3800" b="0" i="0" dirty="0" smtClean="0">
                        <a:latin typeface="Cambria Math"/>
                        <a:cs typeface="Times New Roman" pitchFamily="18" charset="0"/>
                      </a:rPr>
                      <m:t>]+</m:t>
                    </m:r>
                    <m:f>
                      <m:fPr>
                        <m:ctrlPr>
                          <a:rPr lang="en-US" sz="3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 dirty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800" dirty="0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IN" sz="3800" b="0" i="0" dirty="0" smtClean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r>
                      <m:rPr>
                        <m:sty m:val="p"/>
                      </m:rPr>
                      <a:rPr lang="en-IN" sz="3800" b="0" i="0" dirty="0" smtClean="0">
                        <a:latin typeface="Cambria Math"/>
                        <a:cs typeface="Arial" panose="020B0604020202020204" pitchFamily="34" charset="0"/>
                      </a:rPr>
                      <m:t>sin</m:t>
                    </m:r>
                    <m:r>
                      <a:rPr lang="en-IN" sz="3800" b="0" i="0" dirty="0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38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8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D</m:t>
                        </m:r>
                      </m:den>
                    </m:f>
                    <m:r>
                      <a:rPr lang="en-IN" sz="3800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IN" sz="3800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𝑐𝑜𝑠</m:t>
                    </m:r>
                    <m:r>
                      <a:rPr lang="en-IN" sz="3800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3800" b="0" i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IN" sz="3800" b="0" i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𝑠𝑖𝑛</m:t>
                        </m:r>
                        <m:r>
                          <a:rPr lang="en-US" sz="38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800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8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The General Solution is y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3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8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800" b="0" i="0" smtClean="0">
                        <a:latin typeface="Cambria Math"/>
                      </a:rPr>
                      <m:t>y</m:t>
                    </m:r>
                    <m:r>
                      <a:rPr lang="en-IN" sz="3800" b="0" i="0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3800" b="0" i="1" smtClean="0">
                            <a:latin typeface="Cambria Math"/>
                            <a:cs typeface="Arial" panose="020B0604020202020204" pitchFamily="34" charset="0"/>
                          </a:rPr>
                          <m:t>𝑐𝑜𝑠</m:t>
                        </m:r>
                        <m:r>
                          <a:rPr lang="en-IN" sz="3800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800" i="1" dirty="0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IN" sz="3800" b="0" i="1" dirty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IN" sz="3800" b="0" i="0" smtClean="0">
                            <a:latin typeface="Cambria Math"/>
                            <a:cs typeface="Arial" panose="020B0604020202020204" pitchFamily="34" charset="0"/>
                          </a:rPr>
                          <m:t>sin</m:t>
                        </m:r>
                        <m:r>
                          <a:rPr lang="en-IN" sz="3800" b="0" i="0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IN" sz="3800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IN" sz="3800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3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800" dirty="0">
                            <a:latin typeface="Cambria Math"/>
                            <a:cs typeface="Arial" panose="020B0604020202020204" pitchFamily="34" charset="0"/>
                          </a:rPr>
                          <m:t>−5</m:t>
                        </m:r>
                      </m:den>
                    </m:f>
                    <m:r>
                      <a:rPr lang="en-IN" sz="3800" b="0" i="0" dirty="0" smtClean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r>
                      <m:rPr>
                        <m:sty m:val="p"/>
                      </m:rPr>
                      <a:rPr lang="en-IN" sz="3800" b="0" i="0" dirty="0" smtClean="0">
                        <a:latin typeface="Cambria Math"/>
                        <a:cs typeface="Arial" panose="020B0604020202020204" pitchFamily="34" charset="0"/>
                      </a:rPr>
                      <m:t>sin</m:t>
                    </m:r>
                    <m:r>
                      <a:rPr lang="en-IN" sz="3800" b="0" i="0" dirty="0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en-US" sz="38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3800" b="0" i="0" dirty="0" smtClean="0">
                        <a:latin typeface="Cambria Math"/>
                        <a:cs typeface="Times New Roman" pitchFamily="18" charset="0"/>
                      </a:rPr>
                      <m:t>]+</m:t>
                    </m:r>
                    <m:f>
                      <m:fPr>
                        <m:ctrlPr>
                          <a:rPr lang="en-US" sz="3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 dirty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800" dirty="0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IN" sz="3800" b="0" i="0" dirty="0" smtClean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r>
                      <m:rPr>
                        <m:sty m:val="p"/>
                      </m:rPr>
                      <a:rPr lang="en-IN" sz="3800" b="0" i="0" dirty="0" smtClean="0">
                        <a:latin typeface="Cambria Math"/>
                        <a:cs typeface="Arial" panose="020B0604020202020204" pitchFamily="34" charset="0"/>
                      </a:rPr>
                      <m:t>sin</m:t>
                    </m:r>
                    <m:r>
                      <a:rPr lang="en-IN" sz="3800" b="0" i="0" dirty="0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38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           </a:t>
                </a:r>
                <a:endParaRPr lang="en-US" sz="3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1584" y="404664"/>
                <a:ext cx="10515600" cy="5976664"/>
              </a:xfrm>
              <a:blipFill rotWithShape="1">
                <a:blip r:embed="rId2"/>
                <a:stretch>
                  <a:fillRect l="-870" t="-2345" r="-1217" b="-207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7464152" y="2132856"/>
            <a:ext cx="3960440" cy="165618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ounded Rectangle 4"/>
          <p:cNvSpPr/>
          <p:nvPr/>
        </p:nvSpPr>
        <p:spPr>
          <a:xfrm>
            <a:off x="8400256" y="4005064"/>
            <a:ext cx="2376264" cy="72008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8319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6672"/>
                <a:ext cx="10515600" cy="57002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7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).Solve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IN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+9</m:t>
                        </m:r>
                      </m:e>
                    </m:d>
                    <m:r>
                      <m:rPr>
                        <m:sty m:val="p"/>
                      </m:rPr>
                      <a:rPr lang="en-IN" b="0" i="0" smtClean="0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IN" b="0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IN" b="0" i="0" smtClean="0">
                        <a:solidFill>
                          <a:srgbClr val="FF0000"/>
                        </a:solidFill>
                        <a:latin typeface="Cambria Math"/>
                      </a:rPr>
                      <m:t>cos</m:t>
                    </m:r>
                    <m:r>
                      <a:rPr lang="en-IN" b="0" i="0" smtClean="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Sol .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is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N" b="0" i="0" smtClean="0">
                        <a:latin typeface="Cambria Math"/>
                      </a:rPr>
                      <m:t>+9)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</a:rPr>
                      <m:t>y</m:t>
                    </m:r>
                    <m:r>
                      <a:rPr lang="en-IN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</a:rPr>
                      <m:t>cos</m:t>
                    </m:r>
                    <m:r>
                      <a:rPr lang="en-IN" b="0" i="0" smtClean="0">
                        <a:latin typeface="Cambria Math"/>
                      </a:rPr>
                      <m:t>3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It is in the form of 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</m:t>
                        </m:r>
                      </m:e>
                    </m:d>
                    <m:r>
                      <a:rPr lang="en-IN" b="0" i="1" smtClean="0">
                        <a:latin typeface="Cambria Math"/>
                      </a:rPr>
                      <m:t>]</m:t>
                    </m:r>
                    <m:r>
                      <a:rPr lang="en-IN" b="0" i="1" smtClean="0">
                        <a:latin typeface="Cambria Math"/>
                      </a:rPr>
                      <m:t>𝑦</m:t>
                    </m:r>
                    <m:r>
                      <a:rPr lang="en-IN" b="0" i="1" smtClean="0">
                        <a:latin typeface="Cambria Math"/>
                      </a:rPr>
                      <m:t>=</m:t>
                    </m:r>
                    <m:r>
                      <a:rPr lang="en-IN" b="0" i="1" smtClean="0">
                        <a:latin typeface="Cambria Math"/>
                      </a:rPr>
                      <m:t>𝑄</m:t>
                    </m:r>
                    <m:r>
                      <a:rPr lang="en-IN" b="0" i="1" smtClean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where,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</m:t>
                        </m:r>
                      </m:e>
                    </m:d>
                    <m:r>
                      <a:rPr lang="en-IN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N" b="0" i="0" smtClean="0">
                        <a:latin typeface="Cambria Math"/>
                      </a:rPr>
                      <m:t>+9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Q</m:t>
                    </m:r>
                    <m:d>
                      <m:dPr>
                        <m:ctrlPr>
                          <a:rPr lang="en-IN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b="0" i="0" dirty="0" smtClean="0"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</m:e>
                    </m:d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cos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I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Auxiliary  Equation is given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IN" b="0" i="0" smtClean="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IN" b="0" i="0" smtClean="0">
                        <a:latin typeface="Cambria Math"/>
                        <a:cs typeface="Times New Roman" panose="02020603050405020304" pitchFamily="18" charset="0"/>
                      </a:rPr>
                      <m:t>+9=0</m:t>
                    </m:r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IN" b="0" i="0" smtClean="0">
                        <a:latin typeface="Cambria Math"/>
                        <a:cs typeface="Times New Roman" panose="02020603050405020304" pitchFamily="18" charset="0"/>
                      </a:rPr>
                      <m:t>=−9</m:t>
                    </m:r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IN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m:rPr>
                        <m:nor/>
                      </m:rPr>
                      <a:rPr lang="en-IN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IN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r>
                      <a:rPr lang="en-IN" b="0" i="1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sin</m:t>
                    </m:r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sin</m:t>
                    </m:r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6672"/>
                <a:ext cx="10515600" cy="5700291"/>
              </a:xfrm>
              <a:blipFill>
                <a:blip r:embed="rId2"/>
                <a:stretch>
                  <a:fillRect l="-522" t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494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48680"/>
                <a:ext cx="10515600" cy="562828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</m:e>
                            </m:d>
                          </m:den>
                        </m:f>
                      </m:e>
                    </m:box>
                    <m:r>
                      <a:rPr lang="en-IN" b="0" i="1" smtClean="0">
                        <a:latin typeface="Cambria Math"/>
                        <a:cs typeface="Arial" panose="020B0604020202020204" pitchFamily="34" charset="0"/>
                      </a:rPr>
                      <m:t>𝑄</m:t>
                    </m:r>
                    <m:r>
                      <a:rPr lang="en-IN" b="0" i="1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</a:rPr>
                      <m:t>cos</m:t>
                    </m:r>
                    <m:r>
                      <a:rPr lang="en-IN" b="0" i="0" smtClean="0">
                        <a:latin typeface="Cambria Math"/>
                      </a:rPr>
                      <m:t>3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</a:rPr>
                      <m:t>cos</m:t>
                    </m:r>
                    <m:r>
                      <a:rPr lang="en-IN" b="0" i="0" smtClean="0">
                        <a:latin typeface="Cambria Math"/>
                      </a:rPr>
                      <m:t>3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IN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2 </m:t>
                        </m:r>
                      </m:sup>
                    </m:sSup>
                    <m:r>
                      <a:rPr lang="en-IN" b="0" i="0" smtClean="0">
                        <a:latin typeface="Cambria Math"/>
                        <a:cs typeface="Times New Roman" panose="02020603050405020304" pitchFamily="18" charset="0"/>
                      </a:rPr>
                      <m:t>=−9</m:t>
                    </m:r>
                  </m:oMath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dirty="0">
                    <a:cs typeface="Arial" panose="020B0604020202020204" pitchFamily="34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  <m:r>
                          <a:rPr lang="en-IN" b="0" i="1" smtClean="0">
                            <a:latin typeface="Cambria Math"/>
                          </a:rPr>
                          <m:t>+9</m:t>
                        </m:r>
                      </m:den>
                    </m:f>
                    <m:r>
                      <a:rPr lang="en-IN" b="0" i="0" smtClean="0"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</a:rPr>
                      <m:t>c</m:t>
                    </m:r>
                    <m:r>
                      <a:rPr lang="en-IN" b="0" i="1" smtClean="0">
                        <a:latin typeface="Cambria Math"/>
                      </a:rPr>
                      <m:t>𝑜𝑠</m:t>
                    </m:r>
                    <m:r>
                      <a:rPr lang="en-IN" b="0" i="1" smtClean="0">
                        <a:latin typeface="Cambria Math"/>
                      </a:rPr>
                      <m:t>3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(if it fails)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cosb</m:t>
                        </m:r>
                        <m: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IN" b="0" i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m:rPr>
                        <m:sty m:val="p"/>
                      </m:rPr>
                      <a:rPr lang="en-IN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sinb</m:t>
                    </m:r>
                    <m:r>
                      <a:rPr lang="en-US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i="1" dirty="0">
                  <a:latin typeface="Cambria Math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cs typeface="Arial" panose="020B060402020202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IN" b="0" i="1" dirty="0" smtClean="0">
                            <a:latin typeface="Cambria Math"/>
                            <a:cs typeface="Arial" panose="020B0604020202020204" pitchFamily="34" charset="0"/>
                          </a:rPr>
                          <m:t>2(3)</m:t>
                        </m:r>
                      </m:den>
                    </m:f>
                    <m:r>
                      <a:rPr lang="en-IN" b="0" i="1" dirty="0" smtClean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r>
                      <a:rPr lang="en-IN" b="0" i="1" dirty="0" smtClean="0">
                        <a:latin typeface="Cambria Math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IN" b="0" i="1" dirty="0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cs typeface="Arial" panose="020B0604020202020204" pitchFamily="34" charset="0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IN" b="0" i="0" dirty="0" smtClean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r>
                      <m:rPr>
                        <m:sty m:val="p"/>
                      </m:rPr>
                      <a:rPr lang="en-IN" b="0" i="0" dirty="0" smtClean="0">
                        <a:latin typeface="Cambria Math"/>
                        <a:cs typeface="Arial" panose="020B0604020202020204" pitchFamily="34" charset="0"/>
                      </a:rPr>
                      <m:t>sin</m:t>
                    </m:r>
                    <m:r>
                      <a:rPr lang="en-IN" b="0" i="0" dirty="0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i="1" dirty="0">
                  <a:latin typeface="Cambria Math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</a:rPr>
                      <m:t>y</m:t>
                    </m:r>
                    <m:r>
                      <a:rPr lang="en-IN" b="0" i="0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sin</m:t>
                    </m:r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]+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IN" b="0" i="0" dirty="0" smtClean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r>
                      <m:rPr>
                        <m:sty m:val="p"/>
                      </m:rPr>
                      <a:rPr lang="en-IN" b="0" i="0" dirty="0" smtClean="0">
                        <a:latin typeface="Cambria Math"/>
                        <a:cs typeface="Arial" panose="020B0604020202020204" pitchFamily="34" charset="0"/>
                      </a:rPr>
                      <m:t>sin</m:t>
                    </m:r>
                    <m:r>
                      <a:rPr lang="en-IN" b="0" i="0" dirty="0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i="1" dirty="0">
                  <a:latin typeface="Cambria Math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48680"/>
                <a:ext cx="10515600" cy="5628283"/>
              </a:xfrm>
              <a:blipFill>
                <a:blip r:embed="rId2"/>
                <a:stretch>
                  <a:fillRect l="-522" t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6600056" y="3501008"/>
            <a:ext cx="4248472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7973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6672"/>
                <a:ext cx="10515600" cy="5700291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sz="3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1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3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Solve </a:t>
                </a:r>
                <a14:m>
                  <m:oMath xmlns:m="http://schemas.openxmlformats.org/officeDocument/2006/math">
                    <m:r>
                      <a:rPr lang="en-US" sz="310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3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100" b="0" i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3100">
                        <a:solidFill>
                          <a:srgbClr val="FF0000"/>
                        </a:solidFill>
                        <a:latin typeface="Cambria Math"/>
                      </a:rPr>
                      <m:t>D</m:t>
                    </m:r>
                    <m:r>
                      <a:rPr lang="en-US" sz="3100">
                        <a:solidFill>
                          <a:srgbClr val="FF0000"/>
                        </a:solidFill>
                        <a:latin typeface="Cambria Math"/>
                      </a:rPr>
                      <m:t>+1)</m:t>
                    </m:r>
                    <m:r>
                      <m:rPr>
                        <m:sty m:val="p"/>
                      </m:rPr>
                      <a:rPr lang="en-US" sz="3100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US" sz="31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3100" b="0" i="0" smtClean="0">
                        <a:solidFill>
                          <a:srgbClr val="FF0000"/>
                        </a:solidFill>
                        <a:latin typeface="Cambria Math"/>
                      </a:rPr>
                      <m:t>sin</m:t>
                    </m:r>
                    <m:r>
                      <a:rPr lang="en-US" sz="3100" b="0" i="0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sz="3100">
                        <a:solidFill>
                          <a:srgbClr val="FF0000"/>
                        </a:solidFill>
                        <a:latin typeface="Cambria Math"/>
                      </a:rPr>
                      <m:t>x</m:t>
                    </m:r>
                  </m:oMath>
                </a14:m>
                <a:endParaRPr lang="en-US" sz="31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sol. 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is </a:t>
                </a:r>
                <a14:m>
                  <m:oMath xmlns:m="http://schemas.openxmlformats.org/officeDocument/2006/math">
                    <m:r>
                      <a:rPr lang="en-US" sz="310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31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1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3100">
                        <a:latin typeface="Cambria Math"/>
                      </a:rPr>
                      <m:t>D</m:t>
                    </m:r>
                    <m:r>
                      <a:rPr lang="en-US" sz="3100">
                        <a:latin typeface="Cambria Math"/>
                      </a:rPr>
                      <m:t>+1)</m:t>
                    </m:r>
                    <m:r>
                      <m:rPr>
                        <m:sty m:val="p"/>
                      </m:rPr>
                      <a:rPr lang="en-US" sz="3100">
                        <a:latin typeface="Cambria Math"/>
                      </a:rPr>
                      <m:t>y</m:t>
                    </m:r>
                    <m:r>
                      <a:rPr lang="en-US" sz="31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3100">
                        <a:latin typeface="Cambria Math"/>
                      </a:rPr>
                      <m:t>sin</m:t>
                    </m:r>
                    <m:r>
                      <a:rPr lang="en-US" sz="3100" b="0" i="0" smtClean="0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sz="3100">
                        <a:latin typeface="Cambria Math"/>
                      </a:rPr>
                      <m:t>x</m:t>
                    </m:r>
                  </m:oMath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It is in the form of </a:t>
                </a:r>
                <a14:m>
                  <m:oMath xmlns:m="http://schemas.openxmlformats.org/officeDocument/2006/math">
                    <m:r>
                      <a:rPr lang="en-IN" sz="3100" b="0" i="0" smtClean="0">
                        <a:latin typeface="Cambria Math"/>
                      </a:rPr>
                      <m:t>[</m:t>
                    </m:r>
                    <m:r>
                      <a:rPr lang="en-US" sz="3100" i="1">
                        <a:latin typeface="Cambria Math"/>
                      </a:rPr>
                      <m:t>𝑓</m:t>
                    </m:r>
                    <m:r>
                      <a:rPr lang="en-US" sz="31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3100">
                        <a:latin typeface="Cambria Math"/>
                      </a:rPr>
                      <m:t>D</m:t>
                    </m:r>
                    <m:r>
                      <a:rPr lang="en-US" sz="3100">
                        <a:latin typeface="Cambria Math"/>
                      </a:rPr>
                      <m:t>)]</m:t>
                    </m:r>
                    <m:r>
                      <m:rPr>
                        <m:sty m:val="p"/>
                      </m:rPr>
                      <a:rPr lang="en-US" sz="3100" b="0" i="0" smtClean="0">
                        <a:latin typeface="Cambria Math"/>
                      </a:rPr>
                      <m:t>y</m:t>
                    </m:r>
                    <m:r>
                      <a:rPr lang="en-US" sz="31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3100" b="0" i="0" dirty="0" smtClean="0">
                        <a:latin typeface="Cambria Math"/>
                        <a:cs typeface="Times New Roman" pitchFamily="18" charset="0"/>
                      </a:rPr>
                      <m:t>Q</m:t>
                    </m:r>
                    <m:r>
                      <a:rPr lang="en-US" sz="3100" b="0" i="0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1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100" b="0" i="0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where,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sz="31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31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1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3100">
                        <a:latin typeface="Cambria Math"/>
                      </a:rPr>
                      <m:t>D</m:t>
                    </m:r>
                    <m:r>
                      <a:rPr lang="en-US" sz="3100">
                        <a:latin typeface="Cambria Math"/>
                      </a:rPr>
                      <m:t>+1</m:t>
                    </m:r>
                  </m:oMath>
                </a14:m>
                <a:endParaRPr lang="en-US" sz="3100" dirty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1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100" b="0" i="1" smtClean="0">
                        <a:latin typeface="Cambria Math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3100" b="0" i="1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100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10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31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31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1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31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31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IN" sz="31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Auxiliary  Equation is given by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3100" i="1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100" b="0" i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10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100" b="0" i="0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10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IN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1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1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1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1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±</m:t>
                    </m:r>
                    <m:f>
                      <m:fPr>
                        <m:ctrlPr>
                          <a:rPr lang="en-US" sz="31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1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1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  <a:p>
                <a:pPr marL="0" indent="0">
                  <a:buNone/>
                </a:pP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36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lang="en-IN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/>
                        <a:cs typeface="Times New Roman" panose="02020603050405020304" pitchFamily="18" charset="0"/>
                      </a:rPr>
                      <m:t>𝑐𝑜𝑠</m:t>
                    </m:r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600" i="1" dirty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b="0" i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IN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/>
                        <a:cs typeface="Times New Roman" panose="02020603050405020304" pitchFamily="18" charset="0"/>
                      </a:rPr>
                      <m:t>𝑠𝑖𝑛</m:t>
                    </m:r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600" i="1" dirty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b="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b="0" i="1" dirty="0" smtClean="0">
                        <a:latin typeface="Cambria Math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IN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1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31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en-US" sz="3100" dirty="0">
                  <a:solidFill>
                    <a:srgbClr val="C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3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31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1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n-US" sz="31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3100" i="1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sz="3100" i="1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3100" dirty="0">
                        <a:latin typeface="Cambria Math"/>
                        <a:cs typeface="Times New Roman" pitchFamily="18" charset="0"/>
                      </a:rPr>
                      <m:t>Q</m:t>
                    </m:r>
                    <m:r>
                      <a:rPr lang="en-US" sz="3100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1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100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IN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6672"/>
                <a:ext cx="10515600" cy="5700291"/>
              </a:xfrm>
              <a:blipFill>
                <a:blip r:embed="rId2"/>
                <a:stretch>
                  <a:fillRect l="-580" t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545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6672"/>
                <a:ext cx="10515600" cy="570029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IN" sz="2400" b="0" i="1" smtClean="0">
                            <a:latin typeface="Cambria Math"/>
                          </a:rPr>
                          <m:t>+</m:t>
                        </m:r>
                        <m:r>
                          <a:rPr lang="en-IN" sz="2400" b="0" i="1" smtClean="0">
                            <a:latin typeface="Cambria Math"/>
                          </a:rPr>
                          <m:t>𝐷</m:t>
                        </m:r>
                        <m:r>
                          <a:rPr lang="en-IN" sz="2400" b="0" i="1" smtClean="0">
                            <a:latin typeface="Cambria Math"/>
                          </a:rPr>
                          <m:t>+1</m:t>
                        </m:r>
                      </m:den>
                    </m:f>
                    <m:r>
                      <a:rPr lang="en-IN" sz="2400" i="1">
                        <a:latin typeface="Cambria Math"/>
                      </a:rPr>
                      <m:t>[</m:t>
                    </m:r>
                    <m:r>
                      <a:rPr lang="en-IN" sz="2400" b="0" i="1" smtClean="0">
                        <a:latin typeface="Cambria Math"/>
                      </a:rPr>
                      <m:t>𝑠𝑖𝑛</m:t>
                    </m:r>
                    <m:r>
                      <a:rPr lang="en-IN" sz="2400" b="0" i="1" smtClean="0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2400" dirty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-4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IN" sz="24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−4+</m:t>
                        </m:r>
                        <m:r>
                          <m:rPr>
                            <m:nor/>
                          </m:rPr>
                          <a:rPr lang="en-IN" sz="24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IN" sz="2400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+1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  <m:r>
                      <a:rPr lang="en-IN" sz="2400" dirty="0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r>
                      <a:rPr lang="en-IN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IN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2400" dirty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4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IN" sz="2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𝐷</m:t>
                        </m:r>
                        <m:r>
                          <a:rPr lang="en-IN" sz="2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−3</m:t>
                        </m:r>
                      </m:den>
                    </m:f>
                    <m:r>
                      <a:rPr lang="en-US" sz="2400" i="1" dirty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r>
                      <a:rPr lang="en-IN" sz="2400" b="0" i="1" dirty="0" smtClean="0">
                        <a:latin typeface="Cambria Math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IN" sz="2400" b="0" i="1" dirty="0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4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IN" sz="2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𝐷</m:t>
                        </m:r>
                        <m:r>
                          <a:rPr lang="en-IN" sz="2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+3</m:t>
                        </m:r>
                      </m:num>
                      <m:den>
                        <m:r>
                          <a:rPr lang="en-IN" sz="2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IN" sz="2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𝐷</m:t>
                        </m:r>
                        <m:r>
                          <a:rPr lang="en-IN" sz="2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−3)(</m:t>
                        </m:r>
                        <m:r>
                          <a:rPr lang="en-IN" sz="2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𝐷</m:t>
                        </m:r>
                        <m:r>
                          <a:rPr lang="en-IN" sz="2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+3)</m:t>
                        </m:r>
                      </m:den>
                    </m:f>
                    <m:r>
                      <a:rPr lang="en-US" sz="2400" i="1" dirty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r>
                      <a:rPr lang="en-IN" sz="2400" i="1" dirty="0">
                        <a:latin typeface="Cambria Math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IN" sz="2400" i="1" dirty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IN" sz="2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𝐷</m:t>
                        </m:r>
                        <m:r>
                          <a:rPr lang="en-IN" sz="2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+3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IN" sz="2400" b="0" i="1" smtClean="0">
                            <a:latin typeface="Cambria Math"/>
                          </a:rPr>
                          <m:t>+9</m:t>
                        </m:r>
                      </m:den>
                    </m:f>
                    <m:r>
                      <a:rPr lang="en-IN" sz="2400" i="1">
                        <a:latin typeface="Cambria Math"/>
                      </a:rPr>
                      <m:t>[</m:t>
                    </m:r>
                    <m:r>
                      <a:rPr lang="en-IN" sz="2400" i="1">
                        <a:latin typeface="Cambria Math"/>
                      </a:rPr>
                      <m:t>𝑠𝑖𝑛</m:t>
                    </m:r>
                    <m:r>
                      <a:rPr lang="en-IN" sz="2400" i="1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2400" dirty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IN" sz="2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𝐷</m:t>
                        </m:r>
                        <m:r>
                          <a:rPr lang="en-IN" sz="2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+3</m:t>
                        </m:r>
                      </m:num>
                      <m:den>
                        <m:r>
                          <a:rPr lang="en-IN" sz="2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−4+9</m:t>
                        </m:r>
                      </m:den>
                    </m:f>
                    <m:r>
                      <a:rPr lang="en-IN" sz="2400" i="1">
                        <a:latin typeface="Cambria Math"/>
                      </a:rPr>
                      <m:t>[</m:t>
                    </m:r>
                    <m:r>
                      <a:rPr lang="en-IN" sz="2400" i="1">
                        <a:latin typeface="Cambria Math"/>
                      </a:rPr>
                      <m:t>𝑠𝑖𝑛</m:t>
                    </m:r>
                    <m:r>
                      <a:rPr lang="en-IN" sz="2400" i="1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2400" dirty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IN" sz="2400" i="1" dirty="0">
                            <a:latin typeface="Cambria Math"/>
                            <a:cs typeface="Arial" panose="020B0604020202020204" pitchFamily="34" charset="0"/>
                          </a:rPr>
                          <m:t>𝐷</m:t>
                        </m:r>
                        <m:r>
                          <a:rPr lang="en-IN" sz="2400" i="1" dirty="0">
                            <a:latin typeface="Cambria Math"/>
                            <a:cs typeface="Arial" panose="020B0604020202020204" pitchFamily="34" charset="0"/>
                          </a:rPr>
                          <m:t>+3</m:t>
                        </m:r>
                      </m:num>
                      <m:den>
                        <m:r>
                          <a:rPr lang="en-IN" sz="2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IN" sz="2400" i="1">
                        <a:latin typeface="Cambria Math"/>
                      </a:rPr>
                      <m:t>[</m:t>
                    </m:r>
                    <m:r>
                      <a:rPr lang="en-IN" sz="2400" i="1">
                        <a:latin typeface="Cambria Math"/>
                      </a:rPr>
                      <m:t>𝑠𝑖𝑛</m:t>
                    </m:r>
                    <m:r>
                      <a:rPr lang="en-IN" sz="2400" i="1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2400" dirty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IN" sz="2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IN" sz="2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IN" sz="2400" i="1">
                        <a:latin typeface="Cambria Math"/>
                      </a:rPr>
                      <m:t>[</m:t>
                    </m:r>
                    <m:r>
                      <a:rPr lang="en-IN" sz="2400" b="0" i="1" smtClean="0">
                        <a:latin typeface="Cambria Math"/>
                      </a:rPr>
                      <m:t>2 </m:t>
                    </m:r>
                    <m:r>
                      <a:rPr lang="en-IN" sz="2400" b="0" i="1" smtClean="0">
                        <a:latin typeface="Cambria Math"/>
                      </a:rPr>
                      <m:t>𝑐𝑜𝑠</m:t>
                    </m:r>
                    <m:r>
                      <a:rPr lang="en-IN" sz="2400" b="0" i="1" smtClean="0">
                        <a:latin typeface="Cambria Math"/>
                      </a:rPr>
                      <m:t>2</m:t>
                    </m:r>
                    <m:r>
                      <a:rPr lang="en-IN" sz="2400" b="0" i="1" smtClean="0">
                        <a:latin typeface="Cambria Math"/>
                      </a:rPr>
                      <m:t>𝑥</m:t>
                    </m:r>
                    <m:r>
                      <a:rPr lang="en-IN" sz="2400" b="0" i="1" smtClean="0">
                        <a:latin typeface="Cambria Math"/>
                      </a:rPr>
                      <m:t>+3</m:t>
                    </m:r>
                    <m:r>
                      <a:rPr lang="en-IN" sz="2400" i="1">
                        <a:latin typeface="Cambria Math"/>
                      </a:rPr>
                      <m:t>𝑠𝑖𝑛</m:t>
                    </m:r>
                    <m:r>
                      <a:rPr lang="en-IN" sz="2400" i="1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2400" dirty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6672"/>
                <a:ext cx="10515600" cy="5700291"/>
              </a:xfrm>
              <a:blipFill rotWithShape="1">
                <a:blip r:embed="rId2"/>
                <a:stretch>
                  <a:fillRect l="-928" b="-116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664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20688"/>
                <a:ext cx="10515600" cy="55562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Times New Roman" pitchFamily="18" charset="0"/>
                    <a:cs typeface="Times New Roman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𝑐𝑜𝑠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dirty="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𝑠𝑖𝑛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]</m:t>
                    </m:r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IN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IN" i="1" dirty="0">
                            <a:latin typeface="Cambria Math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IN" i="1">
                        <a:latin typeface="Cambria Math"/>
                      </a:rPr>
                      <m:t>[2 </m:t>
                    </m:r>
                    <m:r>
                      <a:rPr lang="en-IN" i="1">
                        <a:latin typeface="Cambria Math"/>
                      </a:rPr>
                      <m:t>𝑐𝑜𝑠</m:t>
                    </m:r>
                    <m:r>
                      <a:rPr lang="en-IN" i="1">
                        <a:latin typeface="Cambria Math"/>
                      </a:rPr>
                      <m:t>2</m:t>
                    </m:r>
                    <m:r>
                      <a:rPr lang="en-IN" i="1">
                        <a:latin typeface="Cambria Math"/>
                      </a:rPr>
                      <m:t>𝑥</m:t>
                    </m:r>
                    <m:r>
                      <a:rPr lang="en-IN" i="1">
                        <a:latin typeface="Cambria Math"/>
                      </a:rPr>
                      <m:t>+3</m:t>
                    </m:r>
                    <m:r>
                      <a:rPr lang="en-IN" i="1">
                        <a:latin typeface="Cambria Math"/>
                      </a:rPr>
                      <m:t>𝑠𝑖𝑛</m:t>
                    </m:r>
                    <m:r>
                      <a:rPr lang="en-IN" i="1">
                        <a:latin typeface="Cambria Math"/>
                      </a:rPr>
                      <m:t>2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dirty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Solve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+1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sin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(2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x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+1)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sol.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+1</m:t>
                    </m:r>
                    <m:r>
                      <a:rPr lang="en-US">
                        <a:latin typeface="Cambria Math"/>
                      </a:rPr>
                      <m:t>)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y</m:t>
                    </m:r>
                    <m:r>
                      <a:rPr lang="en-US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sin</m:t>
                    </m:r>
                    <m:r>
                      <a:rPr lang="en-US" b="0" i="0" smtClean="0">
                        <a:latin typeface="Cambria Math"/>
                      </a:rPr>
                      <m:t>(2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r>
                      <a:rPr lang="en-US" b="0" i="0" smtClean="0">
                        <a:latin typeface="Cambria Math"/>
                      </a:rPr>
                      <m:t>+1)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It is in the form of 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D</m:t>
                    </m:r>
                    <m:r>
                      <a:rPr lang="en-US">
                        <a:latin typeface="Cambria Math"/>
                      </a:rPr>
                      <m:t>)</m:t>
                    </m:r>
                    <m:r>
                      <a:rPr lang="en-IN" b="0" i="1" smtClean="0">
                        <a:latin typeface="Cambria Math"/>
                      </a:rPr>
                      <m:t>]</m:t>
                    </m:r>
                    <m:r>
                      <a:rPr lang="en-IN" b="0" i="1" smtClean="0">
                        <a:latin typeface="Cambria Math"/>
                      </a:rPr>
                      <m:t>𝑦</m:t>
                    </m:r>
                    <m:r>
                      <a:rPr lang="en-IN" b="0" i="1" smtClean="0">
                        <a:latin typeface="Cambria Math"/>
                      </a:rPr>
                      <m:t>=</m:t>
                    </m:r>
                    <m:r>
                      <a:rPr lang="en-IN" b="0" i="1" smtClean="0">
                        <a:latin typeface="Cambria Math"/>
                      </a:rPr>
                      <m:t>𝑄</m:t>
                    </m:r>
                    <m:r>
                      <a:rPr lang="en-IN" b="0" i="1" smtClean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where,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+1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(2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I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Auxiliary  Equation is given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0" i="0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0" smtClean="0">
                        <a:latin typeface="Cambria Math"/>
                        <a:cs typeface="Times New Roman" panose="02020603050405020304" pitchFamily="18" charset="0"/>
                      </a:rPr>
                      <m:t>−1,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±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𝑐𝑜𝑠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𝑠𝑖𝑛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20688"/>
                <a:ext cx="10515600" cy="5556275"/>
              </a:xfrm>
              <a:blipFill>
                <a:blip r:embed="rId2"/>
                <a:stretch>
                  <a:fillRect l="-522" t="-1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6910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80728"/>
                <a:ext cx="10515600" cy="519623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 dirty="0">
                        <a:latin typeface="Cambria Math"/>
                        <a:cs typeface="Times New Roman" pitchFamily="18" charset="0"/>
                      </a:rPr>
                      <m:t>Q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  <m:r>
                              <a:rPr lang="en-US" sz="2400">
                                <a:latin typeface="Cambria Math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sz="24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=−4</m:t>
                    </m:r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(−4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  <m:r>
                              <a:rPr lang="en-US" sz="2400">
                                <a:latin typeface="Cambria Math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−4</m:t>
                            </m:r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(−4</m:t>
                            </m:r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+1)(−4</m:t>
                            </m:r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−1)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 smtClean="0">
                        <a:latin typeface="Cambria Math"/>
                        <a:cs typeface="Times New Roman" panose="02020603050405020304" pitchFamily="18" charset="0"/>
                      </a:rPr>
                      <m:t>𝑖𝑛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−4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16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/>
                              </a:rPr>
                              <m:t>−1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−4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16</m:t>
                            </m:r>
                            <m:r>
                              <a:rPr lang="en-US" sz="2400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(−4)</m:t>
                            </m:r>
                            <m:r>
                              <a:rPr lang="en-US" sz="2400">
                                <a:latin typeface="Cambria Math"/>
                              </a:rPr>
                              <m:t>−1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sz="2400" dirty="0">
                  <a:latin typeface="Times New Roman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anose="02020603050405020304" pitchFamily="18" charset="0"/>
                  </a:rPr>
                  <a:t>                          </a:t>
                </a:r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80728"/>
                <a:ext cx="10515600" cy="5196235"/>
              </a:xfrm>
              <a:blipFill rotWithShape="1">
                <a:blip r:embed="rId2"/>
                <a:stretch>
                  <a:fillRect l="-928" t="-35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2593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92697"/>
                <a:ext cx="10515600" cy="51845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−4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−65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65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65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[4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65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sz="2400" i="1" dirty="0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8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c</m:t>
                            </m:r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4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i="1" dirty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𝑐𝑜𝑠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dirty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𝑠𝑖𝑛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dirty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/>
                        <a:cs typeface="Times New Roman" panose="02020603050405020304" pitchFamily="18" charset="0"/>
                      </a:rPr>
                      <m:t>]</m:t>
                    </m:r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65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sz="2400" i="1" dirty="0">
                        <a:latin typeface="Cambria Math"/>
                        <a:cs typeface="Times New Roman" panose="02020603050405020304" pitchFamily="18" charset="0"/>
                      </a:rPr>
                      <m:t>[8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4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i="1" dirty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                                                                                                      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m:rPr>
                        <m:nor/>
                      </m:rPr>
                      <a:rPr lang="en-IN" sz="2400" dirty="0">
                        <a:latin typeface="Times New Roman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92697"/>
                <a:ext cx="10515600" cy="5184576"/>
              </a:xfrm>
              <a:blipFill rotWithShape="1">
                <a:blip r:embed="rId2"/>
                <a:stretch>
                  <a:fillRect l="-928" t="-14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030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6672"/>
                <a:ext cx="10515600" cy="57002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Solve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D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+2)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cos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x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sol.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−3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D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+2)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y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cos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x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It is in the form of 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D</m:t>
                    </m:r>
                    <m:r>
                      <a:rPr lang="en-US">
                        <a:latin typeface="Cambria Math"/>
                      </a:rPr>
                      <m:t>)</m:t>
                    </m:r>
                    <m:r>
                      <a:rPr lang="en-IN" b="0" i="1" smtClean="0">
                        <a:latin typeface="Cambria Math"/>
                      </a:rPr>
                      <m:t>]</m:t>
                    </m:r>
                    <m:r>
                      <a:rPr lang="en-IN" b="0" i="1" smtClean="0">
                        <a:latin typeface="Cambria Math"/>
                      </a:rPr>
                      <m:t>𝑦</m:t>
                    </m:r>
                    <m:r>
                      <a:rPr lang="en-IN" b="0" i="1" smtClean="0">
                        <a:latin typeface="Cambria Math"/>
                      </a:rPr>
                      <m:t>=</m:t>
                    </m:r>
                    <m:r>
                      <a:rPr lang="en-IN" b="0" i="1" smtClean="0">
                        <a:latin typeface="Cambria Math"/>
                      </a:rPr>
                      <m:t>𝑄</m:t>
                    </m:r>
                    <m:r>
                      <a:rPr lang="en-IN" b="0" i="1" smtClean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where,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−</m:t>
                    </m:r>
                    <m:r>
                      <a:rPr lang="en-US" smtClean="0">
                        <a:latin typeface="Cambria Math"/>
                      </a:rPr>
                      <m:t>3</m:t>
                    </m:r>
                    <m:r>
                      <m:rPr>
                        <m:sty m:val="p"/>
                      </m:rPr>
                      <a:rPr lang="en-US" smtClean="0">
                        <a:latin typeface="Cambria Math"/>
                      </a:rPr>
                      <m:t>D</m:t>
                    </m:r>
                    <m:r>
                      <a:rPr lang="en-US" smtClean="0">
                        <a:latin typeface="Cambria Math"/>
                      </a:rPr>
                      <m:t>+2</m:t>
                    </m:r>
                  </m:oMath>
                </a14:m>
                <a:endParaRPr lang="en-US" dirty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I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Auxiliary  Equation is given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0" i="0" smtClean="0">
                        <a:latin typeface="Cambria Math"/>
                        <a:cs typeface="Times New Roman" panose="02020603050405020304" pitchFamily="18" charset="0"/>
                      </a:rPr>
                      <m:t>2=0</m:t>
                    </m:r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b="0" i="0" smtClean="0">
                        <a:latin typeface="Cambria Math"/>
                        <a:cs typeface="Times New Roman" panose="02020603050405020304" pitchFamily="18" charset="0"/>
                      </a:rPr>
                      <m:t>=2,1</m:t>
                    </m:r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  <a:cs typeface="Times New Roman" pitchFamily="18" charset="0"/>
                      </a:rPr>
                      <m:t>Q</m:t>
                    </m:r>
                    <m:r>
                      <a:rPr lang="en-US" b="0" i="0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0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6672"/>
                <a:ext cx="10515600" cy="5700291"/>
              </a:xfrm>
              <a:blipFill>
                <a:blip r:embed="rId2"/>
                <a:stretch>
                  <a:fillRect l="-522" t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4337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04664"/>
                <a:ext cx="10515600" cy="5904656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  <m:r>
                          <a:rPr lang="en-US" sz="2400" i="1">
                            <a:latin typeface="Cambria Math"/>
                          </a:rPr>
                          <m:t>+2</m:t>
                        </m:r>
                      </m:den>
                    </m:f>
                    <m:r>
                      <a:rPr lang="en-IN" sz="2400" b="0" i="1" smtClean="0"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24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IN" sz="2400" b="0" i="0" smtClean="0">
                        <a:latin typeface="Cambria Math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IN" sz="24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dirty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IN" sz="2400" b="0" i="0" smtClean="0">
                        <a:latin typeface="Cambria Math"/>
                        <a:cs typeface="Times New Roman" panose="02020603050405020304" pitchFamily="18" charset="0"/>
                      </a:rPr>
                      <m:t>=−9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Cambria Math"/>
                            <a:cs typeface="Arial" panose="020B0604020202020204" pitchFamily="34" charset="0"/>
                          </a:rPr>
                          <m:t>(−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latin typeface="Cambria Math"/>
                            <a:cs typeface="Arial" panose="020B0604020202020204" pitchFamily="34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/>
                          </a:rPr>
                          <m:t>+2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IN" sz="2400" b="0" i="0" dirty="0" smtClean="0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400" i="1" dirty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24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         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4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latin typeface="Cambria Math"/>
                            <a:cs typeface="Arial" panose="020B0604020202020204" pitchFamily="34" charset="0"/>
                          </a:rPr>
                          <m:t>7 −3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/>
                            <a:cs typeface="Arial" panose="020B0604020202020204" pitchFamily="34" charset="0"/>
                          </a:rPr>
                          <m:t>D</m:t>
                        </m:r>
                      </m:den>
                    </m:f>
                    <m:r>
                      <a:rPr lang="en-US" sz="2400" b="0" i="1" dirty="0" smtClean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r>
                      <a:rPr lang="en-US" sz="2400" b="0" i="1" smtClean="0">
                        <a:latin typeface="Cambria Math"/>
                      </a:rPr>
                      <m:t>𝑐𝑜𝑠</m:t>
                    </m:r>
                    <m:r>
                      <a:rPr lang="en-US" sz="2400" b="0" i="1" smtClean="0">
                        <a:latin typeface="Cambria Math"/>
                      </a:rPr>
                      <m:t>3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latin typeface="Cambria Math"/>
                            <a:cs typeface="Arial" panose="020B0604020202020204" pitchFamily="34" charset="0"/>
                          </a:rPr>
                          <m:t>D</m:t>
                        </m:r>
                        <m:r>
                          <a:rPr lang="en-US" sz="2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+7</m:t>
                        </m:r>
                      </m:den>
                    </m:f>
                    <m:r>
                      <a:rPr lang="en-US" sz="2400" b="0" i="1" dirty="0" smtClean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𝑐𝑜𝑠</m:t>
                    </m:r>
                    <m:r>
                      <a:rPr lang="en-US" sz="2400" i="1">
                        <a:latin typeface="Cambria Math"/>
                      </a:rPr>
                      <m:t>3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24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−(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/>
                            <a:cs typeface="Arial" panose="020B0604020202020204" pitchFamily="34" charset="0"/>
                          </a:rPr>
                          <m:t>D</m:t>
                        </m:r>
                        <m:r>
                          <a:rPr lang="en-US" sz="2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US" sz="2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/>
                            <a:cs typeface="Arial" panose="020B0604020202020204" pitchFamily="34" charset="0"/>
                          </a:rPr>
                          <m:t>D</m:t>
                        </m:r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+7</m:t>
                        </m:r>
                        <m:r>
                          <a:rPr lang="en-US" sz="2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/>
                            <a:cs typeface="Arial" panose="020B0604020202020204" pitchFamily="34" charset="0"/>
                          </a:rPr>
                          <m:t>D</m:t>
                        </m:r>
                        <m:r>
                          <a:rPr lang="en-US" sz="2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US" sz="2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en-US" sz="2400" b="0" i="1" dirty="0" smtClean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𝑐𝑜𝑠</m:t>
                    </m:r>
                    <m:r>
                      <a:rPr lang="en-US" sz="2400" i="1">
                        <a:latin typeface="Cambria Math"/>
                      </a:rPr>
                      <m:t>3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24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cs typeface="Arial" panose="020B0604020202020204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−(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/>
                            <a:cs typeface="Arial" panose="020B0604020202020204" pitchFamily="34" charset="0"/>
                          </a:rPr>
                          <m:t>D</m:t>
                        </m:r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−7)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−49</m:t>
                            </m:r>
                          </m:sup>
                        </m:sSup>
                      </m:den>
                    </m:f>
                    <m:r>
                      <a:rPr lang="en-US" sz="2400" i="1" dirty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𝑐𝑜𝑠</m:t>
                    </m:r>
                    <m:r>
                      <a:rPr lang="en-US" sz="2400" i="1">
                        <a:latin typeface="Cambria Math"/>
                      </a:rPr>
                      <m:t>3</m:t>
                    </m:r>
                    <m:r>
                      <a:rPr lang="en-IN" sz="2400" b="0" i="1" smtClean="0">
                        <a:latin typeface="Cambria Math"/>
                      </a:rPr>
                      <m:t>𝑥</m:t>
                    </m:r>
                    <m:r>
                      <a:rPr lang="en-IN" sz="2400" b="0" i="1" smtClean="0">
                        <a:latin typeface="Cambria Math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IN" sz="2400">
                        <a:latin typeface="Cambria Math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IN" sz="24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dirty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IN" sz="2400">
                        <a:latin typeface="Cambria Math"/>
                        <a:cs typeface="Times New Roman" panose="02020603050405020304" pitchFamily="18" charset="0"/>
                      </a:rPr>
                      <m:t>=−9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−(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/>
                            <a:cs typeface="Arial" panose="020B0604020202020204" pitchFamily="34" charset="0"/>
                          </a:rPr>
                          <m:t>D</m:t>
                        </m:r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−7)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9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−9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−49</m:t>
                        </m:r>
                      </m:den>
                    </m:f>
                    <m:r>
                      <a:rPr lang="en-US" sz="2400" i="1" dirty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𝑐𝑜𝑠</m:t>
                    </m:r>
                    <m:r>
                      <a:rPr lang="en-US" sz="2400" i="1">
                        <a:latin typeface="Cambria Math"/>
                      </a:rPr>
                      <m:t>3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24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04664"/>
                <a:ext cx="10515600" cy="5904656"/>
              </a:xfrm>
              <a:blipFill rotWithShape="1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91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53045"/>
                <a:ext cx="10515600" cy="5484267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IN" sz="240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(2) 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If</a:t>
                </a:r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are real and distinct then,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IN" sz="240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(3) 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If</a:t>
                </a:r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are real and distinct then,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IN" sz="240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(4) 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If</a:t>
                </a:r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are </a:t>
                </a:r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± </a:t>
                </a:r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β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(complex number)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are real and distinct  then,</a:t>
                </a:r>
              </a:p>
              <a:p>
                <a:pPr marL="0" indent="0">
                  <a:buNone/>
                </a:pPr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m:rPr>
                            <m:nor/>
                          </m:rPr>
                          <a:rPr lang="el-GR" sz="2400" dirty="0">
                            <a:latin typeface="Times New Roman" pitchFamily="18" charset="0"/>
                            <a:cs typeface="Times New Roman" pitchFamily="18" charset="0"/>
                          </a:rPr>
                          <m:t>α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cos</a:t>
                </a:r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β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sin</a:t>
                </a:r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β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IN" sz="240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(5) 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ᶓ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are equal to (</a:t>
                </a:r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± </a:t>
                </a:r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β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ᶓ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are equal to (</a:t>
                </a:r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± </a:t>
                </a:r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β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are real and distinct then,</a:t>
                </a:r>
              </a:p>
              <a:p>
                <a:pPr marL="0" indent="0">
                  <a:buNone/>
                </a:pPr>
                <a:r>
                  <a:rPr lang="en-IN" sz="2400" dirty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m:rPr>
                            <m:nor/>
                          </m:rPr>
                          <a:rPr lang="el-GR" sz="2400" dirty="0">
                            <a:latin typeface="Times New Roman" pitchFamily="18" charset="0"/>
                            <a:cs typeface="Times New Roman" pitchFamily="18" charset="0"/>
                          </a:rPr>
                          <m:t>α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)cos</a:t>
                </a:r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β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+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)sin</a:t>
                </a:r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β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)+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r>
                  <a:rPr lang="en-IN" sz="240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(6) 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If</a:t>
                </a:r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IN" sz="2400" dirty="0"/>
                  <a:t> </a:t>
                </a:r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 α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β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are represented thrice then,</a:t>
                </a:r>
              </a:p>
              <a:p>
                <a:pPr marL="0" indent="0">
                  <a:buNone/>
                </a:pPr>
                <a:r>
                  <a:rPr lang="en-IN" sz="2400" dirty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m:rPr>
                            <m:nor/>
                          </m:rPr>
                          <a:rPr lang="el-GR" sz="2400" dirty="0">
                            <a:latin typeface="Times New Roman" pitchFamily="18" charset="0"/>
                            <a:cs typeface="Times New Roman" pitchFamily="18" charset="0"/>
                          </a:rPr>
                          <m:t>α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((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)cos</a:t>
                </a:r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β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b="0" i="0" smtClean="0">
                        <a:latin typeface="Cambria Math"/>
                      </a:rPr>
                      <m:t>+</m:t>
                    </m:r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)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sin</m:t>
                    </m:r>
                  </m:oMath>
                </a14:m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β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)+...+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IN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53045"/>
                <a:ext cx="10515600" cy="5484267"/>
              </a:xfrm>
              <a:blipFill>
                <a:blip r:embed="rId2"/>
                <a:stretch>
                  <a:fillRect l="-754" t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58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04664"/>
                <a:ext cx="10515600" cy="577229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−(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/>
                            <a:cs typeface="Arial" panose="020B0604020202020204" pitchFamily="34" charset="0"/>
                          </a:rPr>
                          <m:t>D</m:t>
                        </m:r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−7)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−81</m:t>
                        </m:r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−49</m:t>
                        </m:r>
                      </m:den>
                    </m:f>
                    <m:r>
                      <a:rPr lang="en-US" sz="2400" i="1" dirty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𝑐𝑜𝑠</m:t>
                    </m:r>
                    <m:r>
                      <a:rPr lang="en-US" sz="2400" i="1">
                        <a:latin typeface="Cambria Math"/>
                      </a:rPr>
                      <m:t>3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24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−(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/>
                            <a:cs typeface="Arial" panose="020B0604020202020204" pitchFamily="34" charset="0"/>
                          </a:rPr>
                          <m:t>D</m:t>
                        </m:r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−7)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−130</m:t>
                        </m:r>
                      </m:den>
                    </m:f>
                    <m:r>
                      <a:rPr lang="en-US" sz="2400" i="1" dirty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𝑐𝑜𝑠</m:t>
                    </m:r>
                    <m:r>
                      <a:rPr lang="en-US" sz="2400" i="1">
                        <a:latin typeface="Cambria Math"/>
                      </a:rPr>
                      <m:t>3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24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/>
                            <a:cs typeface="Arial" panose="020B0604020202020204" pitchFamily="34" charset="0"/>
                          </a:rPr>
                          <m:t>D</m:t>
                        </m:r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−7)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130</m:t>
                        </m:r>
                      </m:den>
                    </m:f>
                    <m:r>
                      <a:rPr lang="en-US" sz="2400" i="1" dirty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𝑐𝑜𝑠</m:t>
                    </m:r>
                    <m:r>
                      <a:rPr lang="en-US" sz="2400" i="1">
                        <a:latin typeface="Cambria Math"/>
                      </a:rPr>
                      <m:t>3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24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130</m:t>
                        </m:r>
                      </m:den>
                    </m:f>
                    <m:r>
                      <a:rPr lang="en-US" sz="2400" i="1" dirty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r>
                      <a:rPr lang="en-US" sz="2400" b="0" i="1" dirty="0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/>
                        <a:cs typeface="Arial" panose="020B0604020202020204" pitchFamily="34" charset="0"/>
                      </a:rPr>
                      <m:t>𝐷𝑐𝑜𝑠</m:t>
                    </m:r>
                    <m:r>
                      <a:rPr lang="en-US" sz="2400" i="1">
                        <a:latin typeface="Cambria Math"/>
                      </a:rPr>
                      <m:t>3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−7</m:t>
                    </m:r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24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130</m:t>
                        </m:r>
                      </m:den>
                    </m:f>
                    <m:r>
                      <a:rPr lang="en-US" sz="2400" i="1" dirty="0">
                        <a:latin typeface="Cambria Math"/>
                        <a:cs typeface="Arial" panose="020B0604020202020204" pitchFamily="34" charset="0"/>
                      </a:rPr>
                      <m:t>[3</m:t>
                    </m:r>
                    <m:r>
                      <a:rPr lang="en-US" sz="2400" b="0" i="1" dirty="0" smtClean="0">
                        <a:latin typeface="Cambria Math"/>
                        <a:cs typeface="Arial" panose="020B0604020202020204" pitchFamily="34" charset="0"/>
                      </a:rPr>
                      <m:t>(3)(−</m:t>
                    </m:r>
                    <m:r>
                      <a:rPr lang="en-US" sz="2400" b="0" i="1" dirty="0" smtClean="0">
                        <a:latin typeface="Cambria Math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400" i="1">
                        <a:latin typeface="Cambria Math"/>
                      </a:rPr>
                      <m:t>3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−7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24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130</m:t>
                        </m:r>
                      </m:den>
                    </m:f>
                    <m:r>
                      <a:rPr lang="en-US" sz="2400" i="1" dirty="0">
                        <a:latin typeface="Cambria Math"/>
                        <a:cs typeface="Arial" panose="020B0604020202020204" pitchFamily="34" charset="0"/>
                      </a:rPr>
                      <m:t>[−</m:t>
                    </m:r>
                    <m:r>
                      <a:rPr lang="en-US" sz="2400" b="0" i="1" dirty="0" smtClean="0">
                        <a:latin typeface="Cambria Math"/>
                        <a:cs typeface="Arial" panose="020B0604020202020204" pitchFamily="34" charset="0"/>
                      </a:rPr>
                      <m:t>9</m:t>
                    </m:r>
                    <m:r>
                      <a:rPr lang="en-US" sz="2400" i="1" dirty="0">
                        <a:latin typeface="Cambria Math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400" i="1">
                        <a:latin typeface="Cambria Math"/>
                      </a:rPr>
                      <m:t>3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−7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24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IN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b="0" i="0" smtClean="0">
                        <a:latin typeface="Cambria Math"/>
                        <a:cs typeface="Times New Roman" panose="02020603050405020304" pitchFamily="18" charset="0"/>
                      </a:rPr>
                      <m:t>y</m:t>
                    </m:r>
                    <m:r>
                      <a:rPr lang="en-IN" sz="24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IN" sz="24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130</m:t>
                        </m:r>
                      </m:den>
                    </m:f>
                    <m:r>
                      <a:rPr lang="en-US" sz="2400" i="1" dirty="0">
                        <a:latin typeface="Cambria Math"/>
                        <a:cs typeface="Arial" panose="020B0604020202020204" pitchFamily="34" charset="0"/>
                      </a:rPr>
                      <m:t>[−9</m:t>
                    </m:r>
                    <m:r>
                      <a:rPr lang="en-US" sz="2400" i="1" dirty="0">
                        <a:latin typeface="Cambria Math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400" i="1">
                        <a:latin typeface="Cambria Math"/>
                      </a:rPr>
                      <m:t>3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−7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24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b="0" i="0" smtClean="0">
                        <a:latin typeface="Cambria Math"/>
                        <a:cs typeface="Times New Roman" panose="02020603050405020304" pitchFamily="18" charset="0"/>
                      </a:rPr>
                      <m:t>y</m:t>
                    </m:r>
                    <m:r>
                      <a:rPr lang="en-IN" sz="24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IN" sz="2400" b="0" i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  <a:cs typeface="Arial" panose="020B0604020202020204" pitchFamily="34" charset="0"/>
                          </a:rPr>
                          <m:t>130</m:t>
                        </m:r>
                      </m:den>
                    </m:f>
                    <m:r>
                      <a:rPr lang="en-US" sz="2400" i="1" dirty="0">
                        <a:latin typeface="Cambria Math"/>
                        <a:cs typeface="Arial" panose="020B0604020202020204" pitchFamily="34" charset="0"/>
                      </a:rPr>
                      <m:t>[9</m:t>
                    </m:r>
                    <m:r>
                      <a:rPr lang="en-US" sz="2400" i="1" dirty="0">
                        <a:latin typeface="Cambria Math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400" i="1">
                        <a:latin typeface="Cambria Math"/>
                      </a:rPr>
                      <m:t>3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7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2400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04664"/>
                <a:ext cx="10515600" cy="577229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601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20688"/>
                <a:ext cx="10515600" cy="55562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Method III:-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  </a:t>
                </a:r>
                <a:r>
                  <a:rPr lang="en-US" dirty="0">
                    <a:latin typeface="Times New Roman" panose="02020603050405020304" pitchFamily="18" charset="0"/>
                    <a:cs typeface="Times New Roman" pitchFamily="18" charset="0"/>
                  </a:rPr>
                  <a:t>Method to find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itchFamily="18" charset="0"/>
                  </a:rPr>
                  <a:t>, If Q(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itchFamily="18" charset="0"/>
                  </a:rPr>
                  <a:t>, k is a +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itchFamily="18" charset="0"/>
                  </a:rPr>
                  <a:t>ve</a:t>
                </a:r>
                <a:r>
                  <a:rPr lang="en-US" dirty="0">
                    <a:latin typeface="Times New Roman" panose="02020603050405020304" pitchFamily="18" charset="0"/>
                    <a:cs typeface="Times New Roman" pitchFamily="18" charset="0"/>
                  </a:rPr>
                  <a:t> integer.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itchFamily="18" charset="0"/>
                  </a:rPr>
                  <a:t>    The General equation is 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D</m:t>
                    </m:r>
                    <m:r>
                      <a:rPr lang="en-US">
                        <a:latin typeface="Cambria Math"/>
                      </a:rPr>
                      <m:t>)</m:t>
                    </m:r>
                    <m:r>
                      <a:rPr lang="en-IN" b="0" i="1" smtClean="0">
                        <a:latin typeface="Cambria Math"/>
                      </a:rPr>
                      <m:t>]</m:t>
                    </m:r>
                    <m:r>
                      <a:rPr lang="en-IN" b="0" i="1" smtClean="0">
                        <a:latin typeface="Cambria Math"/>
                      </a:rPr>
                      <m:t>𝑦</m:t>
                    </m:r>
                    <m:r>
                      <a:rPr lang="en-IN" b="0" i="1" smtClean="0">
                        <a:latin typeface="Cambria Math"/>
                      </a:rPr>
                      <m:t>=</m:t>
                    </m:r>
                    <m:r>
                      <a:rPr lang="en-IN" b="0" i="1" smtClean="0">
                        <a:latin typeface="Cambria Math"/>
                      </a:rPr>
                      <m:t>𝑄</m:t>
                    </m:r>
                    <m:r>
                      <a:rPr lang="en-IN" b="0" i="1" smtClean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D</m:t>
                            </m:r>
                          </m:e>
                        </m:d>
                      </m:e>
                    </m:d>
                    <m:r>
                      <a:rPr lang="en-IN" b="0" i="1" smtClean="0">
                        <a:latin typeface="Cambria Math"/>
                      </a:rPr>
                      <m:t>𝑦</m:t>
                    </m:r>
                    <m:r>
                      <a:rPr lang="en-IN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</m:den>
                        </m:f>
                      </m:e>
                    </m:box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IN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[1+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ϕ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]</m:t>
                            </m:r>
                          </m:den>
                        </m:f>
                      </m:e>
                    </m:box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cs typeface="Arial" panose="020B0604020202020204" pitchFamily="34" charset="0"/>
                          </a:rPr>
                          <m:t>ϕ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d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]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sup>
                    </m:sSup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IN" b="0" i="1" smtClean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cs typeface="Arial" panose="020B0604020202020204" pitchFamily="34" charset="0"/>
                          </a:rPr>
                          <m:t>ϕ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+[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cs typeface="Arial" panose="020B0604020202020204" pitchFamily="34" charset="0"/>
                          </a:rPr>
                          <m:t>ϕ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]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+[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cs typeface="Arial" panose="020B0604020202020204" pitchFamily="34" charset="0"/>
                          </a:rPr>
                          <m:t>ϕ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]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+…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sup>
                    </m:sSup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en-IN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Times New Roman" pitchFamily="18" charset="0"/>
                    <a:cs typeface="Times New Roman" pitchFamily="18" charset="0"/>
                  </a:rPr>
                  <a:t>           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20688"/>
                <a:ext cx="10515600" cy="5556275"/>
              </a:xfrm>
              <a:blipFill rotWithShape="1">
                <a:blip r:embed="rId2"/>
                <a:stretch>
                  <a:fillRect l="-1217" t="-1866" r="-6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3483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(1). Solve </a:t>
                </a:r>
                <a14:m>
                  <m:oMath xmlns:m="http://schemas.openxmlformats.org/officeDocument/2006/math">
                    <m:r>
                      <a:rPr lang="en-IN" b="0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D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+1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Sol.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is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0" smtClean="0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𝐷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</a:rPr>
                      <m:t>y</m:t>
                    </m:r>
                    <m:r>
                      <a:rPr lang="en-IN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It is in the form of 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D</m:t>
                    </m:r>
                    <m:r>
                      <a:rPr lang="en-IN" b="0" i="1" smtClean="0">
                        <a:latin typeface="Cambria Math"/>
                      </a:rPr>
                      <m:t>)]</m:t>
                    </m:r>
                    <m:r>
                      <a:rPr lang="en-IN" b="0" i="1" smtClean="0">
                        <a:latin typeface="Cambria Math"/>
                      </a:rPr>
                      <m:t>𝑦</m:t>
                    </m:r>
                    <m:r>
                      <a:rPr lang="en-IN" b="0" i="1" smtClean="0">
                        <a:latin typeface="Cambria Math"/>
                      </a:rPr>
                      <m:t>=</m:t>
                    </m:r>
                    <m:r>
                      <a:rPr lang="en-IN" b="0" i="1" smtClean="0">
                        <a:latin typeface="Cambria Math"/>
                      </a:rPr>
                      <m:t>𝑄</m:t>
                    </m:r>
                    <m:r>
                      <a:rPr lang="en-IN" b="0" i="1" smtClean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where,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</m:t>
                        </m:r>
                      </m:e>
                    </m:d>
                    <m:r>
                      <a:rPr lang="en-IN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b="0" i="0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Q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)=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I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Auxiliary  Equation is given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IN" b="0" i="0" smtClean="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IN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0" i="0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IN" b="0" i="0" smtClean="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cs typeface="Times New Roman" panose="020206030504050203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IN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±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dirty="0"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latin typeface="Cambria Math"/>
                        <a:cs typeface="Arial" panose="020B0604020202020204" pitchFamily="34" charset="0"/>
                      </a:rPr>
                      <m:t>sin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dirty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</m:e>
                            </m:d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Q</m:t>
                    </m:r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  <a:blipFill>
                <a:blip r:embed="rId2"/>
                <a:stretch>
                  <a:fillRect l="-522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2005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6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600" b="0" i="0" smtClean="0">
                            <a:latin typeface="Cambria Math"/>
                          </a:rPr>
                          <m:t>+</m:t>
                        </m:r>
                        <m:r>
                          <a:rPr lang="en-US" sz="2600" i="1">
                            <a:latin typeface="Cambria Math"/>
                          </a:rPr>
                          <m:t>𝐷</m:t>
                        </m:r>
                        <m:r>
                          <a:rPr lang="en-US" sz="2600" b="0" i="1" smtClean="0">
                            <a:latin typeface="Cambria Math"/>
                          </a:rPr>
                          <m:t>+1</m:t>
                        </m:r>
                      </m:den>
                    </m:f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600" b="0" i="0" smtClean="0">
                        <a:latin typeface="Cambria Math"/>
                        <a:cs typeface="Arial" panose="020B0604020202020204" pitchFamily="34" charset="0"/>
                      </a:rPr>
                      <m:t>=[</m:t>
                    </m:r>
                    <m:f>
                      <m:fPr>
                        <m:ctrlPr>
                          <a:rPr lang="en-US" sz="2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1+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600" b="0" i="0" smtClean="0">
                            <a:latin typeface="Cambria Math"/>
                          </a:rPr>
                          <m:t>+</m:t>
                        </m:r>
                        <m:r>
                          <a:rPr lang="en-US" sz="2600" i="1" smtClean="0">
                            <a:latin typeface="Cambria Math"/>
                          </a:rPr>
                          <m:t>𝐷</m:t>
                        </m:r>
                      </m:den>
                    </m:f>
                    <m:r>
                      <a:rPr lang="en-IN" sz="2600" b="0" i="0" smtClean="0">
                        <a:latin typeface="Cambria Math"/>
                      </a:rPr>
                      <m:t>]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600" i="1" dirty="0">
                  <a:latin typeface="Cambria Math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cs typeface="Arial" panose="020B060402020202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600" b="0" i="0" smtClean="0">
                        <a:latin typeface="Cambria Math"/>
                        <a:cs typeface="Arial" panose="020B0604020202020204" pitchFamily="34" charset="0"/>
                      </a:rPr>
                      <m:t>=[</m:t>
                    </m:r>
                    <m:sSup>
                      <m:sSupPr>
                        <m:ctrlPr>
                          <a:rPr lang="en-US" sz="26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1+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600">
                            <a:latin typeface="Cambria Math"/>
                          </a:rPr>
                          <m:t>+</m:t>
                        </m:r>
                        <m:r>
                          <a:rPr lang="en-US" sz="2600" i="1">
                            <a:latin typeface="Cambria Math"/>
                          </a:rPr>
                          <m:t>𝐷</m:t>
                        </m:r>
                        <m:r>
                          <a:rPr lang="en-US" sz="2600" b="0" i="1" smtClean="0">
                            <a:latin typeface="Cambria Math"/>
                          </a:rPr>
                          <m:t>]</m:t>
                        </m:r>
                      </m:e>
                      <m:sup>
                        <m:r>
                          <a:rPr lang="en-US" sz="2600" b="0" i="1" dirty="0" smtClean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IN" sz="2600" dirty="0"/>
              </a:p>
              <a:p>
                <a:pPr marL="0" indent="0">
                  <a:buNone/>
                </a:pPr>
                <a:r>
                  <a:rPr lang="en-US" sz="2600" dirty="0">
                    <a:cs typeface="Arial" panose="020B060402020202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6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dirty="0">
                        <a:latin typeface="Cambria Math"/>
                        <a:cs typeface="Times New Roman" pitchFamily="18" charset="0"/>
                      </a:rPr>
                      <m:t>[</m:t>
                    </m:r>
                    <m:sSup>
                      <m:sSupPr>
                        <m:ctrlPr>
                          <a:rPr lang="en-US" sz="26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1−(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60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i="1">
                                        <a:latin typeface="Cambria Math"/>
                                      </a:rPr>
                                      <m:t>𝐷</m:t>
                                    </m:r>
                                    <m:r>
                                      <a:rPr lang="en-US" sz="26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6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26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6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 −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𝐷</m:t>
                                </m:r>
                                <m:r>
                                  <a:rPr lang="en-US" sz="26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6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600" i="1" dirty="0">
                        <a:latin typeface="Cambria Math"/>
                        <a:cs typeface="Times New Roman" pitchFamily="18" charset="0"/>
                      </a:rPr>
                      <m:t>+…]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600" dirty="0"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cs typeface="Arial" panose="020B060402020202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6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dirty="0">
                        <a:latin typeface="Cambria Math"/>
                        <a:cs typeface="Times New Roman" pitchFamily="18" charset="0"/>
                      </a:rPr>
                      <m:t>[</m:t>
                    </m:r>
                    <m:sSup>
                      <m:sSupPr>
                        <m:ctrlPr>
                          <a:rPr lang="en-US" sz="26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−(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600">
                            <a:latin typeface="Cambria Math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/>
                          </a:rPr>
                          <m:t>)</m:t>
                        </m:r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d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600" b="0" i="1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IN" sz="2600" dirty="0"/>
              </a:p>
              <a:p>
                <a:pPr marL="0" indent="0">
                  <a:buNone/>
                </a:pPr>
                <a:r>
                  <a:rPr lang="en-US" sz="2600" dirty="0">
                    <a:cs typeface="Arial" panose="020B060402020202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6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dirty="0">
                        <a:latin typeface="Cambria Math"/>
                        <a:cs typeface="Times New Roman" pitchFamily="18" charset="0"/>
                      </a:rPr>
                      <m:t>[</m:t>
                    </m:r>
                    <m:sSup>
                      <m:sSupPr>
                        <m:ctrlPr>
                          <a:rPr lang="en-US" sz="26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60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600" i="1" dirty="0">
                        <a:latin typeface="Cambria Math"/>
                        <a:cs typeface="Times New Roman" pitchFamily="18" charset="0"/>
                      </a:rPr>
                      <m:t>]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IN" sz="2600" dirty="0"/>
              </a:p>
              <a:p>
                <a:pPr marL="0" indent="0">
                  <a:buNone/>
                </a:pPr>
                <a:r>
                  <a:rPr lang="en-US" sz="2600" dirty="0">
                    <a:cs typeface="Arial" panose="020B060402020202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6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dirty="0">
                        <a:latin typeface="Cambria Math"/>
                        <a:cs typeface="Times New Roman" pitchFamily="18" charset="0"/>
                      </a:rPr>
                      <m:t>[</m:t>
                    </m:r>
                    <m:r>
                      <a:rPr lang="en-US" sz="2600" i="1" dirty="0">
                        <a:latin typeface="Cambria Math"/>
                        <a:cs typeface="Times New Roman" pitchFamily="18" charset="0"/>
                      </a:rPr>
                      <m:t>1−</m:t>
                    </m:r>
                    <m:r>
                      <a:rPr lang="en-US" sz="2600" i="1" dirty="0">
                        <a:latin typeface="Cambria Math"/>
                        <a:cs typeface="Times New Roman" pitchFamily="18" charset="0"/>
                      </a:rPr>
                      <m:t>𝐷</m:t>
                    </m:r>
                    <m:r>
                      <a:rPr lang="en-US" sz="2600" i="1" dirty="0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600" i="1" dirty="0">
                        <a:latin typeface="Cambria Math"/>
                        <a:cs typeface="Times New Roman" pitchFamily="18" charset="0"/>
                      </a:rPr>
                      <m:t>]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IN" sz="2600" dirty="0"/>
              </a:p>
              <a:p>
                <a:pPr marL="0" indent="0">
                  <a:buNone/>
                </a:pPr>
                <a:r>
                  <a:rPr lang="en-US" sz="2600" dirty="0"/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6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IN" sz="2600" b="0" i="1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endParaRPr lang="en-IN" sz="2600" dirty="0"/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IN" sz="26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600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6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6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6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/>
                            <a:cs typeface="Arial" panose="020B0604020202020204" pitchFamily="34" charset="0"/>
                          </a:rPr>
                          <m:t>cos</m:t>
                        </m:r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6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/>
                            <a:cs typeface="Arial" panose="020B0604020202020204" pitchFamily="34" charset="0"/>
                          </a:rPr>
                          <m:t>𝑠𝑖𝑛</m:t>
                        </m:r>
                        <m:f>
                          <m:fPr>
                            <m:ctrlPr>
                              <a:rPr lang="en-US" sz="2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6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IN" sz="2600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IN" sz="2600" b="0" i="1" smtClean="0">
                        <a:latin typeface="Cambria Math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endParaRPr lang="en-IN" sz="2600" dirty="0"/>
              </a:p>
              <a:p>
                <a:pPr marL="0" indent="0">
                  <a:buNone/>
                </a:pPr>
                <a:r>
                  <a:rPr lang="en-US" sz="2600" dirty="0"/>
                  <a:t>          </a:t>
                </a:r>
                <a:endParaRPr lang="en-IN" sz="2600" dirty="0"/>
              </a:p>
              <a:p>
                <a:pPr marL="0" indent="0">
                  <a:buNone/>
                </a:pPr>
                <a:endParaRPr lang="en-IN" sz="2600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8467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48680"/>
                <a:ext cx="10515600" cy="562828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(</a:t>
                </a:r>
                <a:r>
                  <a:rPr lang="en-US" sz="26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2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). Solve </a:t>
                </a:r>
                <a14:m>
                  <m:oMath xmlns:m="http://schemas.openxmlformats.org/officeDocument/2006/math">
                    <m:r>
                      <a:rPr lang="en-US" sz="2600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b="0" i="0" smtClean="0">
                        <a:solidFill>
                          <a:srgbClr val="FF0000"/>
                        </a:solidFill>
                        <a:latin typeface="Cambria Math"/>
                      </a:rPr>
                      <m:t>+3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/>
                      </a:rPr>
                      <m:t>𝐷</m:t>
                    </m:r>
                    <m:r>
                      <a:rPr lang="en-US" sz="260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600" b="0" i="0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sz="260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US" sz="26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Sol.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0" smtClean="0">
                            <a:latin typeface="Cambria Math"/>
                          </a:rPr>
                          <m:t>+3</m:t>
                        </m:r>
                        <m:r>
                          <a:rPr lang="en-US" sz="2600" i="1">
                            <a:latin typeface="Cambria Math"/>
                          </a:rPr>
                          <m:t>𝐷</m:t>
                        </m:r>
                        <m:r>
                          <a:rPr lang="en-US" sz="2600">
                            <a:latin typeface="Cambria Math"/>
                          </a:rPr>
                          <m:t>+</m:t>
                        </m:r>
                        <m:r>
                          <a:rPr lang="en-US" sz="2600" b="0" i="0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m:rPr>
                        <m:sty m:val="p"/>
                      </m:rPr>
                      <a:rPr lang="en-US" sz="2600">
                        <a:latin typeface="Cambria Math"/>
                      </a:rPr>
                      <m:t>y</m:t>
                    </m:r>
                    <m:r>
                      <a:rPr lang="en-US" sz="26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It is in the form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600">
                        <a:latin typeface="Cambria Math"/>
                      </a:rPr>
                      <m:t>[</m:t>
                    </m:r>
                    <m:r>
                      <a:rPr lang="en-US" sz="2600" i="1">
                        <a:latin typeface="Cambria Math"/>
                      </a:rPr>
                      <m:t>𝑓</m:t>
                    </m:r>
                    <m:r>
                      <a:rPr lang="en-US" sz="26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600">
                        <a:latin typeface="Cambria Math"/>
                      </a:rPr>
                      <m:t>D</m:t>
                    </m:r>
                    <m:r>
                      <a:rPr lang="en-US" sz="2600">
                        <a:latin typeface="Cambria Math"/>
                      </a:rPr>
                      <m:t>)]</m:t>
                    </m:r>
                    <m:r>
                      <m:rPr>
                        <m:sty m:val="p"/>
                      </m:rPr>
                      <a:rPr lang="en-US" sz="2600">
                        <a:latin typeface="Cambria Math"/>
                      </a:rPr>
                      <m:t>y</m:t>
                    </m:r>
                    <m:r>
                      <a:rPr lang="en-US" sz="26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600">
                        <a:latin typeface="Cambria Math"/>
                      </a:rPr>
                      <m:t>Q</m:t>
                    </m:r>
                    <m:r>
                      <a:rPr lang="en-US" sz="26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600">
                        <a:latin typeface="Cambria Math"/>
                      </a:rPr>
                      <m:t>x</m:t>
                    </m:r>
                    <m:r>
                      <a:rPr lang="en-US" sz="2600">
                        <a:latin typeface="Cambria Math"/>
                      </a:rPr>
                      <m:t>)</m:t>
                    </m:r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where,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</a:rPr>
                          <m:t>D</m:t>
                        </m:r>
                      </m:e>
                    </m:d>
                    <m:r>
                      <a:rPr lang="en-US" sz="26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>
                        <a:latin typeface="Cambria Math"/>
                      </a:rPr>
                      <m:t>+3</m:t>
                    </m:r>
                    <m:r>
                      <a:rPr lang="en-US" sz="2600" i="1">
                        <a:latin typeface="Cambria Math"/>
                      </a:rPr>
                      <m:t>𝐷</m:t>
                    </m:r>
                    <m:r>
                      <a:rPr lang="en-US" sz="2600">
                        <a:latin typeface="Cambria Math"/>
                      </a:rPr>
                      <m:t>+2</m:t>
                    </m:r>
                  </m:oMath>
                </a14:m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/>
                        <a:cs typeface="Times New Roman" panose="02020603050405020304" pitchFamily="18" charset="0"/>
                      </a:rPr>
                      <m:t>Q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 sz="26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600">
                        <a:latin typeface="Cambria Math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Auxiliary  Equation is given by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260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0" smtClean="0">
                        <a:latin typeface="Cambria Math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60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600" b="0" i="0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60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I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6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600" i="1">
                        <a:latin typeface="Cambria Math"/>
                        <a:cs typeface="Times New Roman" panose="02020603050405020304" pitchFamily="18" charset="0"/>
                      </a:rPr>
                      <m:t>1,</m:t>
                    </m:r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endParaRPr lang="en-I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6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600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−2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I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C0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6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                 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𝑄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48680"/>
                <a:ext cx="10515600" cy="5628283"/>
              </a:xfrm>
              <a:blipFill>
                <a:blip r:embed="rId2"/>
                <a:stretch>
                  <a:fillRect l="-928" t="-2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962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6672"/>
                <a:ext cx="10515600" cy="570029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latin typeface="Cambria Math"/>
                          </a:rPr>
                          <m:t>+3</m:t>
                        </m:r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  <m:r>
                          <a:rPr lang="en-US" sz="2400">
                            <a:latin typeface="Cambria Math"/>
                          </a:rPr>
                          <m:t>+2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latin typeface="Cambria Math"/>
                          </a:rPr>
                          <m:t>+3</m:t>
                        </m:r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  <m:r>
                          <a:rPr lang="en-US" sz="2400">
                            <a:latin typeface="Cambria Math"/>
                          </a:rPr>
                          <m:t>+2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latin typeface="Cambria Math"/>
                          </a:rPr>
                          <m:t>+3</m:t>
                        </m:r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  <m:r>
                          <a:rPr lang="en-US" sz="2400">
                            <a:latin typeface="Cambria Math"/>
                          </a:rPr>
                          <m:t>+2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[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+3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]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2[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latin typeface="Cambria Math"/>
                          </a:rPr>
                          <m:t>+3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400">
                            <a:latin typeface="Cambria Math"/>
                          </a:rPr>
                          <m:t>+2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+3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+2[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400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0" i="0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2400">
                                <a:latin typeface="Cambria Math"/>
                              </a:rPr>
                              <m:t>+2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 </m:t>
                            </m:r>
                          </m:e>
                        </m:eqArr>
                      </m:den>
                    </m:f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]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1+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+3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−(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+3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+…]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+2[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]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</a:p>
              <a:p>
                <a:pPr marL="0" indent="0">
                  <a:buNone/>
                </a:pPr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[1+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]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+[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]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(2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(2)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]</m:t>
                    </m:r>
                    <m:r>
                      <a:rPr lang="en-US" sz="2400" i="1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+[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]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1+3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]</m:t>
                    </m:r>
                    <m:r>
                      <a:rPr lang="en-US" sz="2400" i="1">
                        <a:latin typeface="Cambria Math"/>
                      </a:rPr>
                      <m:t> 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6672"/>
                <a:ext cx="10515600" cy="5700291"/>
              </a:xfrm>
              <a:blipFill rotWithShape="1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7862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64704"/>
                <a:ext cx="10515600" cy="541225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+3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]</m:t>
                    </m:r>
                    <m:r>
                      <a:rPr lang="en-US" sz="2400" i="1">
                        <a:latin typeface="Cambria Math"/>
                      </a:rPr>
                      <m:t> 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+3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]</m:t>
                    </m:r>
                    <m:r>
                      <a:rPr lang="en-US" sz="2400" i="1">
                        <a:latin typeface="Cambria Math"/>
                      </a:rPr>
                      <m:t> 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Solve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−6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D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=1+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is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−6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D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=1+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It is in the form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D</m:t>
                            </m:r>
                          </m:e>
                        </m:d>
                      </m:e>
                    </m:d>
                    <m:r>
                      <a:rPr lang="en-IN" sz="2400" b="0" i="1" smtClean="0">
                        <a:latin typeface="Cambria Math"/>
                      </a:rPr>
                      <m:t>𝑦</m:t>
                    </m:r>
                    <m:r>
                      <a:rPr lang="en-IN" sz="2400" b="0" i="1" smtClean="0">
                        <a:latin typeface="Cambria Math"/>
                      </a:rPr>
                      <m:t>=</m:t>
                    </m:r>
                    <m:r>
                      <a:rPr lang="en-IN" sz="2400" b="0" i="1" smtClean="0">
                        <a:latin typeface="Cambria Math"/>
                      </a:rPr>
                      <m:t>𝑄</m:t>
                    </m:r>
                    <m:r>
                      <a:rPr lang="en-IN" sz="2400" b="0" i="1" smtClean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2400" b="0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where,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D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/>
                      </a:rPr>
                      <m:t>−6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D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Q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IN" sz="2400" b="0" i="0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I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Auxiliary  Equation is given by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+1</m:t>
                    </m:r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cs typeface="Times New Roman" panose="02020603050405020304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=0 ,3 ,−2</m:t>
                    </m:r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64704"/>
                <a:ext cx="10515600" cy="5412259"/>
              </a:xfrm>
              <a:blipFill>
                <a:blip r:embed="rId2"/>
                <a:stretch>
                  <a:fillRect l="-638" t="-225" b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1978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       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𝑄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latin typeface="Cambria Math"/>
                          </a:rPr>
                          <m:t>−6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D</m:t>
                        </m:r>
                      </m:den>
                    </m:f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(1+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/>
                          </a:rPr>
                          <m:t>−6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D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[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den>
                        </m:f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]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(1+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D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[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</m:den>
                        </m:f>
                      </m:den>
                    </m:f>
                    <m:r>
                      <a:rPr lang="en-US" sz="2400" i="1">
                        <a:latin typeface="Cambria Math"/>
                      </a:rPr>
                      <m:t>]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(1+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D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[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]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  <a:cs typeface="Times New Roman" pitchFamily="18" charset="0"/>
                      </a:rPr>
                      <m:t>1+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latin typeface="Cambria Math"/>
                      </a:rPr>
                      <m:t>)</m:t>
                    </m:r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D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[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+(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+…]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(1+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D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1+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−(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(1+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</a:t>
                </a:r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  <a:blipFill rotWithShape="1">
                <a:blip r:embed="rId2"/>
                <a:stretch>
                  <a:fillRect l="-928" t="-1446" b="-50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292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cs typeface="Times New Roman" pitchFamily="18" charset="0"/>
                  </a:rPr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1+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endParaRPr lang="en-IN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[(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1+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18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endParaRPr lang="en-IN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[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1+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18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endParaRPr lang="en-IN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18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endParaRPr lang="en-IN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[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25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18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endParaRPr lang="en-IN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25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18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endParaRPr lang="en-IN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dirty="0"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25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18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endParaRPr lang="en-IN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IN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IN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IN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IN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  <a:blipFill rotWithShape="1">
                <a:blip r:embed="rId2"/>
                <a:stretch>
                  <a:fillRect l="-1217" t="-445" b="-488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1218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Method IV:-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  </a:t>
                </a:r>
                <a:r>
                  <a:rPr lang="en-US" dirty="0">
                    <a:latin typeface="Times New Roman" panose="02020603050405020304" pitchFamily="18" charset="0"/>
                    <a:cs typeface="Times New Roman" pitchFamily="18" charset="0"/>
                  </a:rPr>
                  <a:t>Method to find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itchFamily="18" charset="0"/>
                  </a:rPr>
                  <a:t>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</a:rPr>
                      <m:t>Q</m:t>
                    </m:r>
                    <m:r>
                      <a:rPr lang="en-IN" b="0" i="0" smtClean="0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IN" b="0" i="0" smtClean="0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𝑎𝑥</m:t>
                        </m:r>
                      </m:sup>
                    </m:sSup>
                    <m:r>
                      <a:rPr lang="en-IN" b="0" i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  <a:cs typeface="Times New Roman" panose="02020603050405020304" pitchFamily="18" charset="0"/>
                      </a:rPr>
                      <m:t>V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The General equation is 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D</m:t>
                    </m:r>
                    <m:r>
                      <a:rPr lang="en-US">
                        <a:latin typeface="Cambria Math"/>
                      </a:rPr>
                      <m:t>)]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</a:rPr>
                      <m:t>y</m:t>
                    </m:r>
                    <m:r>
                      <a:rPr lang="en-IN" b="0" i="1" smtClean="0">
                        <a:latin typeface="Cambria Math"/>
                      </a:rPr>
                      <m:t>=</m:t>
                    </m:r>
                    <m:r>
                      <a:rPr lang="en-IN" b="0" i="1" smtClean="0">
                        <a:latin typeface="Cambria Math"/>
                      </a:rPr>
                      <m:t>𝑄</m:t>
                    </m:r>
                    <m:r>
                      <a:rPr lang="en-IN" b="0" i="1" smtClean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D</m:t>
                            </m:r>
                          </m:e>
                        </m:d>
                      </m:e>
                    </m:d>
                    <m:r>
                      <a:rPr lang="en-IN" b="0" i="1" smtClean="0">
                        <a:latin typeface="Cambria Math"/>
                      </a:rPr>
                      <m:t>𝑦</m:t>
                    </m:r>
                    <m:r>
                      <a:rPr lang="en-IN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𝑎𝑥</m:t>
                        </m:r>
                      </m:sup>
                    </m:sSup>
                    <m:r>
                      <a:rPr lang="en-IN" b="0" i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  <a:cs typeface="Times New Roman" panose="02020603050405020304" pitchFamily="18" charset="0"/>
                      </a:rPr>
                      <m:t>V</m:t>
                    </m:r>
                    <m:r>
                      <a:rPr lang="en-IN" b="0" i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))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𝑎𝑥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(V(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                     </a:t>
                </a:r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V</m:t>
                    </m:r>
                    <m:r>
                      <a:rPr lang="en-IN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IN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either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𝑎𝑥</m:t>
                        </m:r>
                      </m:sup>
                    </m:sSup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b="0" i="0" smtClean="0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box>
                      <m:box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V</m:t>
                    </m:r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)]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cos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IN" dirty="0">
                    <a:solidFill>
                      <a:schemeClr val="accent2">
                        <a:lumMod val="75000"/>
                      </a:schemeClr>
                    </a:solidFill>
                  </a:rPr>
                  <a:t> and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sinb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IN" dirty="0">
                    <a:solidFill>
                      <a:schemeClr val="accent2">
                        <a:lumMod val="75000"/>
                      </a:schemeClr>
                    </a:solidFill>
                  </a:rPr>
                  <a:t> or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IN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]</a:t>
                </a:r>
                <a:endParaRPr lang="en-IN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IN" sz="240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Problems on Method IV :-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).Solve </a:t>
                </a:r>
                <a14:m>
                  <m:oMath xmlns:m="http://schemas.openxmlformats.org/officeDocument/2006/math">
                    <m:r>
                      <a:rPr lang="en-IN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N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−8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𝐷</m:t>
                    </m:r>
                    <m:r>
                      <a:rPr lang="en-IN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+9)</m:t>
                    </m:r>
                    <m:r>
                      <a:rPr lang="en-IN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IN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Sol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is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b="0" i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N" sz="2000" b="0" i="0" smtClean="0">
                        <a:latin typeface="Cambria Math"/>
                      </a:rPr>
                      <m:t>−8</m:t>
                    </m:r>
                    <m:r>
                      <a:rPr lang="en-US" sz="2000" i="1">
                        <a:latin typeface="Cambria Math"/>
                      </a:rPr>
                      <m:t>𝐷</m:t>
                    </m:r>
                    <m:r>
                      <a:rPr lang="en-IN" sz="2000" b="0" i="1" smtClean="0">
                        <a:latin typeface="Cambria Math"/>
                      </a:rPr>
                      <m:t>+9)</m:t>
                    </m:r>
                    <m:r>
                      <a:rPr lang="en-IN" sz="2000" b="0" i="1" smtClean="0">
                        <a:latin typeface="Cambria Math"/>
                      </a:rPr>
                      <m:t>𝑦</m:t>
                    </m:r>
                    <m:r>
                      <a:rPr lang="en-IN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𝑥𝑒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It is in the form of </a:t>
                </a:r>
                <a14:m>
                  <m:oMath xmlns:m="http://schemas.openxmlformats.org/officeDocument/2006/math">
                    <m:r>
                      <a:rPr lang="en-IN" sz="2000" b="0" i="0" smtClean="0">
                        <a:latin typeface="Cambria Math"/>
                      </a:rPr>
                      <m:t>[</m:t>
                    </m:r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D</m:t>
                        </m:r>
                      </m:e>
                    </m:d>
                    <m:r>
                      <a:rPr lang="en-IN" sz="2000" b="0" i="1" smtClean="0">
                        <a:latin typeface="Cambria Math"/>
                      </a:rPr>
                      <m:t>]</m:t>
                    </m:r>
                    <m:r>
                      <a:rPr lang="en-IN" sz="2000" b="0" i="1" smtClean="0">
                        <a:latin typeface="Cambria Math"/>
                      </a:rPr>
                      <m:t>𝑦</m:t>
                    </m:r>
                    <m:r>
                      <a:rPr lang="en-IN" sz="2000" b="0" i="1" smtClean="0">
                        <a:latin typeface="Cambria Math"/>
                      </a:rPr>
                      <m:t>=</m:t>
                    </m:r>
                    <m:r>
                      <a:rPr lang="en-IN" sz="2000" b="0" i="1" smtClean="0">
                        <a:latin typeface="Cambria Math"/>
                      </a:rPr>
                      <m:t>𝑄</m:t>
                    </m:r>
                    <m:r>
                      <a:rPr lang="en-IN" sz="2000" b="0" i="1" smtClean="0">
                        <a:latin typeface="Cambria Math"/>
                      </a:rPr>
                      <m:t>(</m:t>
                    </m:r>
                    <m:r>
                      <a:rPr lang="en-US" sz="20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2000" b="0" i="0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where,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r>
                      <a:rPr lang="en-US" sz="20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D</m:t>
                    </m:r>
                    <m:r>
                      <a:rPr lang="en-IN" sz="2000" b="0" i="0" smtClean="0">
                        <a:latin typeface="Cambria Math"/>
                      </a:rPr>
                      <m:t>)</m:t>
                    </m:r>
                    <m:r>
                      <a:rPr lang="en-IN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N" sz="2000" b="0" i="0" smtClean="0">
                        <a:latin typeface="Cambria Math"/>
                      </a:rPr>
                      <m:t>−8</m:t>
                    </m:r>
                    <m:r>
                      <a:rPr lang="en-US" sz="2000" i="1">
                        <a:latin typeface="Cambria Math"/>
                      </a:rPr>
                      <m:t>𝐷</m:t>
                    </m:r>
                    <m:r>
                      <a:rPr lang="en-IN" sz="2000" b="0" i="0" smtClean="0">
                        <a:latin typeface="Cambria Math"/>
                      </a:rPr>
                      <m:t>+9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000" b="0" i="0" dirty="0" smtClean="0">
                        <a:latin typeface="Cambria Math"/>
                        <a:cs typeface="Times New Roman" pitchFamily="18" charset="0"/>
                      </a:rPr>
                      <m:t>Q</m:t>
                    </m:r>
                    <m:d>
                      <m:dPr>
                        <m:ctrlPr>
                          <a:rPr lang="en-IN" sz="20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IN" sz="2000" b="0" i="0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𝑥𝑒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sz="24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  <a:blipFill>
                <a:blip r:embed="rId2"/>
                <a:stretch>
                  <a:fillRect l="-928" t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313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1218" y="678841"/>
                <a:ext cx="10515600" cy="561662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IN" sz="240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(7) 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If</a:t>
                </a:r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</m:rad>
                    <m:r>
                      <a:rPr lang="en-US" sz="240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then,</a:t>
                </a:r>
              </a:p>
              <a:p>
                <a:pPr marL="0" indent="0">
                  <a:buNone/>
                </a:pPr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m:rPr>
                            <m:nor/>
                          </m:rPr>
                          <a:rPr lang="el-GR" sz="2400" dirty="0">
                            <a:latin typeface="Times New Roman" pitchFamily="18" charset="0"/>
                            <a:cs typeface="Times New Roman" pitchFamily="18" charset="0"/>
                          </a:rPr>
                          <m:t>α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cos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h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sin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h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b="0" i="0" smtClean="0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IN" sz="2400" dirty="0">
                    <a:solidFill>
                      <a:srgbClr val="FF0000"/>
                    </a:solidFill>
                    <a:latin typeface="Cambria Math"/>
                    <a:ea typeface="Cambria Math"/>
                    <a:cs typeface="Times New Roman" pitchFamily="18" charset="0"/>
                  </a:rPr>
                  <a:t>*</a:t>
                </a:r>
                <a:r>
                  <a:rPr lang="en-IN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Solve the following differential equations:-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).Solve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−3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𝐷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+4)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Sol.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is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−3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𝐷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+4)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y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It is in the form of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D</m:t>
                    </m:r>
                    <m:r>
                      <a:rPr lang="en-US" sz="2400">
                        <a:latin typeface="Cambria Math"/>
                      </a:rPr>
                      <m:t>)]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</a:rPr>
                      <m:t>=0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where,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D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/>
                      </a:rPr>
                      <m:t>−3</m:t>
                    </m:r>
                    <m:r>
                      <a:rPr lang="en-US" sz="2400" i="1">
                        <a:latin typeface="Cambria Math"/>
                      </a:rPr>
                      <m:t>𝐷</m:t>
                    </m:r>
                    <m:r>
                      <a:rPr lang="en-US" sz="2400">
                        <a:latin typeface="Cambria Math"/>
                      </a:rPr>
                      <m:t>+4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I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Auxiliary  Equation is given by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4=0</m:t>
                    </m:r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1218" y="678841"/>
                <a:ext cx="10515600" cy="5616624"/>
              </a:xfrm>
              <a:blipFill rotWithShape="1">
                <a:blip r:embed="rId2"/>
                <a:stretch>
                  <a:fillRect l="-928" t="-651" b="-17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32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51329"/>
                <a:ext cx="10515600" cy="562563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IN" sz="26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6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IN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Auxiliary  Equation is given by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IN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00">
                        <a:latin typeface="Cambria Math"/>
                        <a:cs typeface="Times New Roman" panose="02020603050405020304" pitchFamily="18" charset="0"/>
                      </a:rPr>
                      <m:t>−8</m:t>
                    </m:r>
                    <m:r>
                      <a:rPr lang="en-US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60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9=0</m:t>
                    </m:r>
                  </m:oMath>
                </a14:m>
                <a:endParaRPr lang="en-I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600" i="1" dirty="0" smtClean="0">
                        <a:latin typeface="Cambria Math"/>
                        <a:cs typeface="Times New Roman" panose="020206030504050203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I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IN" sz="26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4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2600" i="1" dirty="0" smtClean="0">
                        <a:latin typeface="Cambria Math"/>
                        <a:cs typeface="Times New Roman" pitchFamily="18" charset="0"/>
                      </a:rPr>
                      <m:t>cosh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  <m:r>
                      <a:rPr lang="en-US" sz="26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600" i="1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600" i="1" dirty="0" smtClean="0">
                        <a:latin typeface="Cambria Math"/>
                        <a:cs typeface="Times New Roman" pitchFamily="18" charset="0"/>
                      </a:rPr>
                      <m:t>sinh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  <m:r>
                      <a:rPr lang="en-US" sz="26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itchFamily="18" charset="0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6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6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</m:e>
                            </m:d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IN" sz="2600" b="0" i="0" smtClean="0">
                        <a:latin typeface="Cambria Math"/>
                        <a:cs typeface="Arial" panose="020B0604020202020204" pitchFamily="34" charset="0"/>
                      </a:rPr>
                      <m:t>Q</m:t>
                    </m:r>
                    <m:r>
                      <a:rPr lang="en-IN" sz="2600" b="0" i="0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2600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2600" b="0" i="0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/>
                        <a:cs typeface="Arial" panose="020B0604020202020204" pitchFamily="34" charset="0"/>
                      </a:rPr>
                      <m:t>                         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6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600">
                            <a:latin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600" i="1">
                            <a:latin typeface="Cambria Math"/>
                          </a:rPr>
                          <m:t>8</m:t>
                        </m:r>
                        <m:r>
                          <a:rPr lang="en-US" sz="2600" i="1">
                            <a:latin typeface="Cambria Math"/>
                          </a:rPr>
                          <m:t>𝐷</m:t>
                        </m:r>
                        <m:r>
                          <a:rPr lang="en-US" sz="2600" i="1">
                            <a:latin typeface="Cambria Math"/>
                          </a:rPr>
                          <m:t>+9</m:t>
                        </m:r>
                      </m:den>
                    </m:f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𝑥𝑒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cs typeface="Arial" panose="020B0604020202020204" pitchFamily="34" charset="0"/>
                      </a:rPr>
                      <m:t>      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6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6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f>
                      <m:fPr>
                        <m:ctrlPr>
                          <a:rPr lang="en-US" sz="2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+3)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600">
                            <a:latin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600" i="1">
                            <a:latin typeface="Cambria Math"/>
                          </a:rPr>
                          <m:t>8(</m:t>
                        </m:r>
                        <m:r>
                          <a:rPr lang="en-US" sz="2600" i="1">
                            <a:latin typeface="Cambria Math"/>
                          </a:rPr>
                          <m:t>𝐷</m:t>
                        </m:r>
                        <m:r>
                          <a:rPr lang="en-US" sz="2600" i="1">
                            <a:latin typeface="Cambria Math"/>
                          </a:rPr>
                          <m:t>+3)+9</m:t>
                        </m:r>
                      </m:den>
                    </m:f>
                    <m:r>
                      <a:rPr lang="en-IN" sz="2600" b="0" i="0" smtClean="0">
                        <a:latin typeface="Cambria Math"/>
                      </a:rPr>
                      <m:t>]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</m:oMath>
                </a14:m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6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6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sz="2600" b="0" i="0" smtClean="0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f>
                      <m:fPr>
                        <m:ctrlPr>
                          <a:rPr lang="en-US" sz="2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600">
                            <a:latin typeface="Times New Roman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600" i="1">
                            <a:latin typeface="Cambria Math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2600">
                            <a:latin typeface="Times New Roman" pitchFamily="18" charset="0"/>
                            <a:cs typeface="Times New Roman" pitchFamily="18" charset="0"/>
                          </a:rPr>
                          <m:t>+6</m:t>
                        </m:r>
                        <m:r>
                          <a:rPr lang="en-US" sz="2600" i="1">
                            <a:latin typeface="Cambria Math"/>
                          </a:rPr>
                          <m:t>𝐷</m:t>
                        </m:r>
                        <m:r>
                          <m:rPr>
                            <m:nor/>
                          </m:rPr>
                          <a:rPr lang="en-US" sz="2600">
                            <a:latin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600" i="1">
                            <a:latin typeface="Cambria Math"/>
                          </a:rPr>
                          <m:t>8</m:t>
                        </m:r>
                        <m:r>
                          <a:rPr lang="en-US" sz="2600" i="1">
                            <a:latin typeface="Cambria Math"/>
                          </a:rPr>
                          <m:t>𝐷</m:t>
                        </m:r>
                        <m:r>
                          <a:rPr lang="en-US" sz="2600" i="1">
                            <a:latin typeface="Cambria Math"/>
                          </a:rPr>
                          <m:t>−24+9</m:t>
                        </m:r>
                      </m:den>
                    </m:f>
                    <m:r>
                      <a:rPr lang="en-IN" sz="2600" b="0" i="0" smtClean="0">
                        <a:latin typeface="Cambria Math"/>
                      </a:rPr>
                      <m:t>]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51329"/>
                <a:ext cx="10515600" cy="5625634"/>
              </a:xfrm>
              <a:blipFill>
                <a:blip r:embed="rId2"/>
                <a:stretch>
                  <a:fillRect l="-928" t="-1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326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6672"/>
                <a:ext cx="10515600" cy="57002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IN" b="0" i="0" smtClean="0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𝐷</m:t>
                        </m:r>
                        <m:r>
                          <a:rPr lang="en-US" i="1">
                            <a:latin typeface="Cambria Math"/>
                          </a:rPr>
                          <m:t>−6</m:t>
                        </m:r>
                      </m:den>
                    </m:f>
                    <m:r>
                      <a:rPr lang="en-IN" b="0" i="0" smtClean="0">
                        <a:latin typeface="Cambria Math"/>
                      </a:rPr>
                      <m:t>]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−6</m:t>
                        </m:r>
                      </m:den>
                    </m:f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f>
                      <m:f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1 + 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/>
                              </a:rPr>
                              <m:t>−2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</a:rPr>
                              <m:t>−6</m:t>
                            </m:r>
                          </m:den>
                        </m:f>
                      </m:den>
                    </m:f>
                    <m:r>
                      <a:rPr lang="en-IN" b="0" i="0" dirty="0" smtClean="0">
                        <a:latin typeface="Cambria Math"/>
                      </a:rPr>
                      <m:t>]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−6</m:t>
                        </m:r>
                      </m:den>
                    </m:f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f>
                      <m:f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1 − 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/>
                              </a:rPr>
                              <m:t>+2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</a:rPr>
                              <m:t>6</m:t>
                            </m:r>
                          </m:den>
                        </m:f>
                      </m:den>
                    </m:f>
                    <m:r>
                      <a:rPr lang="en-IN" b="0" i="0" dirty="0" smtClean="0">
                        <a:latin typeface="Cambria Math"/>
                      </a:rPr>
                      <m:t>]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−6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IN" dirty="0"/>
                          <m:t>[1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IN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/>
                              </a:rPr>
                              <m:t>+2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IN" dirty="0"/>
                          <m:t>]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IN" dirty="0"/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−6</m:t>
                        </m:r>
                      </m:den>
                    </m:f>
                    <m:r>
                      <a:rPr lang="en-IN" b="0" i="1" smtClean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1+(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/>
                          </a:rPr>
                          <m:t>+2</m:t>
                        </m:r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en-IN" b="0" i="0" dirty="0" smtClean="0">
                        <a:latin typeface="Cambria Math"/>
                      </a:rPr>
                      <m:t>)+</m:t>
                    </m:r>
                    <m:r>
                      <a:rPr lang="en-IN" b="0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/>
                              </a:rPr>
                              <m:t>+2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a:rPr lang="en-IN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N" b="0" i="0" dirty="0" smtClean="0">
                        <a:latin typeface="Cambria Math"/>
                      </a:rPr>
                      <m:t>+…]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US" dirty="0"/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−6</m:t>
                        </m:r>
                      </m:den>
                    </m:f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[1+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IN" b="0" i="0" smtClean="0">
                        <a:latin typeface="Cambria Math"/>
                      </a:rPr>
                      <m:t>]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US" dirty="0"/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−6</m:t>
                        </m:r>
                      </m:den>
                    </m:f>
                    <m:r>
                      <a:rPr lang="en-IN" b="0" i="0" smtClean="0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IN" b="0" i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IN" b="0" i="0" smtClean="0">
                        <a:latin typeface="Cambria Math"/>
                      </a:rPr>
                      <m:t>]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6672"/>
                <a:ext cx="10515600" cy="5700291"/>
              </a:xfrm>
              <a:blipFill rotWithShape="1">
                <a:blip r:embed="rId2"/>
                <a:stretch>
                  <a:fillRect l="-1217" t="-4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1307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9416" y="404664"/>
                <a:ext cx="10515600" cy="568863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                        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−6</m:t>
                        </m:r>
                      </m:den>
                    </m:f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IN" b="0" i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IN" b="0" i="0" smtClean="0">
                        <a:latin typeface="Cambria Math"/>
                      </a:rPr>
                      <m:t>]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/>
                        <a:cs typeface="Times New Roman" panose="02020603050405020304" pitchFamily="18" charset="0"/>
                      </a:rPr>
                      <m:t> 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cosh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sinh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IN" b="0" i="0" smtClean="0">
                        <a:latin typeface="Cambria Math"/>
                        <a:cs typeface="Times New Roman" panose="02020603050405020304" pitchFamily="18" charset="0"/>
                      </a:rPr>
                      <m:t>]−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IN" b="0" i="0" smtClean="0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IN" i="1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IN" b="0" i="0" smtClean="0">
                        <a:latin typeface="Cambria Math"/>
                      </a:rPr>
                      <m:t>]</m:t>
                    </m:r>
                  </m:oMath>
                </a14:m>
                <a:endParaRPr lang="en-IN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(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). Solve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+4)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IN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Sol.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is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+4)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It is in the form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D</m:t>
                            </m:r>
                          </m:e>
                        </m:d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y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Q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where,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−</m:t>
                    </m:r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mtClean="0">
                        <a:latin typeface="Cambria Math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Times New Roman" panose="02020603050405020304" pitchFamily="18" charset="0"/>
                      </a:rPr>
                      <m:t>Q</m:t>
                    </m:r>
                    <m:r>
                      <a:rPr lang="en-US" b="0" i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b="0" i="0" smtClean="0">
                        <a:latin typeface="Cambria Math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I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Auxiliary  Equation is given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b="0" i="0" smtClean="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b="0" i="0" smtClean="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b="0" i="0" smtClean="0">
                        <a:latin typeface="Cambria Math"/>
                        <a:cs typeface="Times New Roman" panose="02020603050405020304" pitchFamily="18" charset="0"/>
                      </a:rPr>
                      <m:t>=2,2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416" y="404664"/>
                <a:ext cx="10515600" cy="5688633"/>
              </a:xfrm>
              <a:blipFill>
                <a:blip r:embed="rId2"/>
                <a:stretch>
                  <a:fillRect l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6428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9416" y="692696"/>
                <a:ext cx="10515600" cy="548426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2 </m:t>
                        </m:r>
                      </m:sub>
                    </m:sSub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are real and equal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IN" sz="2400" b="0" i="1" smtClean="0">
                        <a:latin typeface="Cambria Math"/>
                        <a:cs typeface="Arial" panose="020B0604020202020204" pitchFamily="34" charset="0"/>
                      </a:rPr>
                      <m:t>=(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IN" sz="2400" b="0" i="0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IN" sz="2400" b="0" i="0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-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Q</m:t>
                    </m:r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+4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  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−4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+4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  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−4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+4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  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cos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−4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+4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  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=2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                  </m:t>
                        </m:r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=−4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(2)+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4)  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latin typeface="Times New Roman" panose="020206030504050203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Times New Roman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+4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itchFamily="18" charset="0"/>
                              </a:rPr>
                              <m:t>)  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 dirty="0">
                        <a:latin typeface="Cambria Math"/>
                        <a:cs typeface="Times New Roman" pitchFamily="18" charset="0"/>
                      </a:rPr>
                      <m:t>cos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+1)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4(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+4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  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latin typeface="Times New Roman" panose="02020603050405020304" pitchFamily="18" charset="0"/>
                                <a:cs typeface="Times New Roman" pitchFamily="18" charset="0"/>
                              </a:rPr>
                              <m:t>4−8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+4)  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 dirty="0">
                        <a:latin typeface="Cambria Math"/>
                        <a:cs typeface="Times New Roman" pitchFamily="18" charset="0"/>
                      </a:rPr>
                      <m:t>cos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</a:rPr>
                              <m:t>+1+2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−4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𝐷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Times New Roman" pitchFamily="18" charset="0"/>
                                <a:cs typeface="Times New Roman" pitchFamily="18" charset="0"/>
                              </a:rPr>
                              <m:t>−4+4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  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(if it fails)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40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itchFamily="18" charset="0"/>
                              </a:rPr>
                              <m:t>  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[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 dirty="0">
                        <a:latin typeface="Cambria Math"/>
                        <a:cs typeface="Times New Roman" pitchFamily="18" charset="0"/>
                      </a:rPr>
                      <m:t>cos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</a:rPr>
                              <m:t>−2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]</a:t>
                </a:r>
              </a:p>
              <a:p>
                <a:pPr marL="0" indent="0">
                  <a:buNone/>
                </a:pP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416" y="692696"/>
                <a:ext cx="10515600" cy="5484267"/>
              </a:xfrm>
              <a:blipFill>
                <a:blip r:embed="rId2"/>
                <a:stretch>
                  <a:fillRect l="-754" t="-1335" b="-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1356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36712"/>
                <a:ext cx="10515600" cy="534025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−4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itchFamily="18" charset="0"/>
                              </a:rPr>
                              <m:t>  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[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𝑠𝑖𝑛</m:t>
                            </m:r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]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−4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]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(2)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−4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itchFamily="18" charset="0"/>
                              </a:rPr>
                              <m:t>  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[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sz="2400" b="0" i="1" smtClean="0">
                            <a:latin typeface="Cambria Math"/>
                            <a:cs typeface="Arial" panose="020B0604020202020204" pitchFamily="34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/>
                            <a:cs typeface="Arial" panose="020B0604020202020204" pitchFamily="34" charset="0"/>
                          </a:rPr>
                          <m:t>𝑖𝑛</m:t>
                        </m:r>
                        <m:r>
                          <a:rPr lang="en-US" sz="2400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box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]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−3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]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(if it fails)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40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𝑖𝑛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box>
                      </m:e>
                    </m:d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]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𝑖𝑛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box>
                      </m:e>
                    </m:d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3)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+3)(2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3)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]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𝑖𝑛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box>
                      </m:e>
                    </m:d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−3)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</a:rPr>
                              <m:t>−9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]</a:t>
                </a:r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𝑖𝑛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box>
                      </m:e>
                    </m:d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−3)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(−4)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−9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]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𝑖𝑛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box>
                      </m:e>
                    </m:d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−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25</m:t>
                            </m:r>
                          </m:den>
                        </m:f>
                      </m:e>
                    </m:box>
                    <m:r>
                      <a:rPr lang="en-US" sz="2400" b="0" i="1" smtClean="0">
                        <a:latin typeface="Cambria Math"/>
                      </a:rPr>
                      <m:t>[4</m:t>
                    </m:r>
                    <m:r>
                      <a:rPr lang="en-US" sz="2400" b="0" i="1" smtClean="0">
                        <a:latin typeface="Cambria Math"/>
                      </a:rPr>
                      <m:t>𝑐𝑜𝑠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−3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36712"/>
                <a:ext cx="10515600" cy="5340251"/>
              </a:xfrm>
              <a:blipFill rotWithShape="1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4943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6672"/>
                <a:ext cx="10515600" cy="570029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IN" sz="2400" dirty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IN" sz="2400" dirty="0">
                        <a:latin typeface="Times New Roman" pitchFamily="18" charset="0"/>
                        <a:cs typeface="Times New Roman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m:rPr>
                        <m:nor/>
                      </m:rPr>
                      <a:rPr lang="en-IN" sz="2400" dirty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4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𝑖𝑛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box>
                      </m:e>
                    </m:d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25</m:t>
                            </m:r>
                          </m:den>
                        </m:f>
                      </m:e>
                    </m:box>
                    <m:r>
                      <a:rPr lang="en-US" sz="2400" i="1">
                        <a:latin typeface="Cambria Math"/>
                      </a:rPr>
                      <m:t>[4</m:t>
                    </m:r>
                    <m:r>
                      <a:rPr lang="en-US" sz="2400" i="1">
                        <a:latin typeface="Cambria Math"/>
                      </a:rPr>
                      <m:t>𝑐𝑜𝑠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−3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400" dirty="0">
                        <a:latin typeface="Times New Roman" pitchFamily="18" charset="0"/>
                        <a:cs typeface="Times New Roman" pitchFamily="18" charset="0"/>
                      </a:rPr>
                      <m:t>]</m:t>
                    </m:r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(</a:t>
                </a: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3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). Solve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+3)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+3)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in the form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D</m:t>
                            </m:r>
                          </m:e>
                        </m:d>
                      </m:e>
                    </m:d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y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Q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x</m:t>
                    </m:r>
                    <m:r>
                      <a:rPr lang="en-US" sz="2400"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where,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Q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I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Auxiliary  Equation is given by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−3,−1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6672"/>
                <a:ext cx="10515600" cy="5700291"/>
              </a:xfrm>
              <a:blipFill rotWithShape="1">
                <a:blip r:embed="rId2"/>
                <a:stretch>
                  <a:fillRect l="-928" t="-856" b="-1080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7924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-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Q</m:t>
                    </m:r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</a:rPr>
                              <m:t>+4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+3 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  </m:t>
                            </m:r>
                          </m:den>
                        </m:f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box>
                    <m:r>
                      <a:rPr lang="en-US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US" sz="240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box>
                        <m:box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Times New Roman" panose="02020603050405020304" pitchFamily="18" charset="0"/>
                                  <a:cs typeface="Times New Roman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/>
                                </a:rPr>
                                <m:t>+4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+3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  </m:t>
                              </m:r>
                            </m:den>
                          </m:f>
                        </m:e>
                      </m:box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2400" i="1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0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box>
                        <m:box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Times New Roman" panose="02020603050405020304" pitchFamily="18" charset="0"/>
                                  <a:cs typeface="Times New Roman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/>
                                </a:rPr>
                                <m:t>+4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+3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  </m:t>
                              </m:r>
                            </m:den>
                          </m:f>
                        </m:e>
                      </m:box>
                      <m:r>
                        <m:rPr>
                          <m:sty m:val="p"/>
                        </m:rPr>
                        <a:rPr lang="en-US" sz="2400" dirty="0">
                          <a:latin typeface="Cambria Math"/>
                          <a:cs typeface="Times New Roman" pitchFamily="18" charset="0"/>
                        </a:rPr>
                        <m:t>cos</m:t>
                      </m:r>
                      <m:r>
                        <a:rPr lang="en-US" sz="2400" b="0" i="1" dirty="0" smtClean="0">
                          <a:latin typeface="Cambria Math"/>
                          <a:cs typeface="Times New Roman" pitchFamily="18" charset="0"/>
                        </a:rPr>
                        <m:t>3</m:t>
                      </m:r>
                      <m:r>
                        <a:rPr lang="en-US" sz="2400" i="1" dirty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400" b="0" i="0" dirty="0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box>
                        <m:box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Times New Roman" panose="02020603050405020304" pitchFamily="18" charset="0"/>
                                  <a:cs typeface="Times New Roman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/>
                                </a:rPr>
                                <m:t>+4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+3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  </m:t>
                              </m:r>
                            </m:den>
                          </m:f>
                        </m:e>
                      </m:box>
                      <m:r>
                        <a:rPr lang="en-US" sz="240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latin typeface="Times New Roman" panose="02020603050405020304" pitchFamily="18" charset="0"/>
                                <a:cs typeface="Times New Roman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+1)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+4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+3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  </m:t>
                            </m:r>
                          </m:den>
                        </m:f>
                      </m:e>
                    </m:box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]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+4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+3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  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 dirty="0">
                        <a:latin typeface="Cambria Math"/>
                        <a:cs typeface="Times New Roman" pitchFamily="18" charset="0"/>
                      </a:rPr>
                      <m:t>cos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−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+4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+3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  </m:t>
                            </m:r>
                          </m:den>
                        </m:f>
                      </m:e>
                    </m:box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1+2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+4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4+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  </m:t>
                            </m:r>
                          </m:den>
                        </m:f>
                      </m:e>
                    </m:box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]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2400" b="0" i="1" dirty="0" smtClean="0">
                                <a:latin typeface="Cambria Math"/>
                                <a:cs typeface="Times New Roman" pitchFamily="18" charset="0"/>
                              </a:rPr>
                              <m:t>−9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+4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+3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  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 dirty="0">
                        <a:latin typeface="Cambria Math"/>
                        <a:cs typeface="Times New Roman" pitchFamily="18" charset="0"/>
                      </a:rPr>
                      <m:t>cos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3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3[1+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/>
                                  </a:rPr>
                                  <m:t>+4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]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8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den>
                        </m:f>
                      </m:e>
                    </m:box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]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−6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 dirty="0">
                        <a:latin typeface="Cambria Math"/>
                        <a:cs typeface="Times New Roman" pitchFamily="18" charset="0"/>
                      </a:rPr>
                      <m:t>cos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−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[1+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/>
                                  </a:rPr>
                                  <m:t>+4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]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−4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+6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+8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den>
                        </m:f>
                      </m:e>
                    </m:box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]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6)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−6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6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 dirty="0">
                        <a:latin typeface="Cambria Math"/>
                        <a:cs typeface="Times New Roman" pitchFamily="18" charset="0"/>
                      </a:rPr>
                      <m:t>cos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  <a:cs typeface="Times New Roman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+4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  <a:cs typeface="Arial" panose="020B0604020202020204" pitchFamily="34" charset="0"/>
                          </a:rPr>
                          <m:t>]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  <a:blipFill>
                <a:blip r:embed="rId2"/>
                <a:stretch>
                  <a:fillRect l="-928" t="-1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45355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3352" y="748145"/>
                <a:ext cx="11737304" cy="542881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+4</m:t>
                                </m:r>
                                <m:r>
                                  <m:rPr>
                                    <m:nor/>
                                  </m:rPr>
                                  <a:rPr lang="en-US" sz="2400" dirty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</m:den>
                            </m:f>
                          </m:e>
                        </m:box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6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16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</a:rPr>
                              <m:t>−36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 dirty="0">
                        <a:latin typeface="Cambria Math"/>
                        <a:cs typeface="Times New Roman" pitchFamily="18" charset="0"/>
                      </a:rPr>
                      <m:t>cos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[1−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+4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/>
                                  </a:rPr>
                                  <m:t>+4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/>
                                  </a:rPr>
                                  <m:t>+4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+…</m:t>
                    </m:r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cs typeface="Arial" panose="020B0604020202020204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(6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−4)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+4)(6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𝐷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−4)</m:t>
                                </m:r>
                                <m:r>
                                  <m:rPr>
                                    <m:nor/>
                                  </m:rPr>
                                  <a:rPr lang="en-US" sz="2400" dirty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</m:den>
                            </m:f>
                          </m:e>
                        </m:box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6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16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−36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 dirty="0">
                        <a:latin typeface="Cambria Math"/>
                        <a:cs typeface="Times New Roman" pitchFamily="18" charset="0"/>
                      </a:rPr>
                      <m:t>cos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[1−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+4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/>
                                  </a:rPr>
                                  <m:t>+4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/>
                                  </a:rPr>
                                  <m:t>+4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..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]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(6</m:t>
                                </m:r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−4)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lang="en-US" sz="2400" i="1" smtClean="0">
                                    <a:latin typeface="Cambria Math"/>
                                  </a:rPr>
                                  <m:t>6</m:t>
                                </m:r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+16</m:t>
                                </m:r>
                                <m:r>
                                  <m:rPr>
                                    <m:nor/>
                                  </m:rPr>
                                  <a:rPr lang="en-US" sz="2400" dirty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6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16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−36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 dirty="0">
                        <a:latin typeface="Cambria Math"/>
                        <a:cs typeface="Times New Roman" pitchFamily="18" charset="0"/>
                      </a:rPr>
                      <m:t>cos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1−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16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8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i="1" dirty="0">
                  <a:latin typeface="Cambria Math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(6</m:t>
                                </m:r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−4)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(−4)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+16</m:t>
                                </m:r>
                                <m:r>
                                  <m:rPr>
                                    <m:nor/>
                                  </m:rPr>
                                  <a:rPr lang="en-US" sz="2400" dirty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6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16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(−9)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−36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 dirty="0">
                        <a:latin typeface="Cambria Math"/>
                        <a:cs typeface="Times New Roman" pitchFamily="18" charset="0"/>
                      </a:rPr>
                      <m:t>cos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−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6</m:t>
                            </m:r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16(6</m:t>
                            </m:r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8(6)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i="1" dirty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−2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𝑠𝑖𝑛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−4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𝑐𝑜𝑠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14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4+16</m:t>
                                </m:r>
                                <m:r>
                                  <m:rPr>
                                    <m:nor/>
                                  </m:rPr>
                                  <a:rPr lang="en-US" sz="2400" dirty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e>
                    </m:d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(−3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)+6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144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−36</m:t>
                            </m:r>
                          </m:den>
                        </m:f>
                      </m:e>
                    </m:box>
                    <m:r>
                      <a:rPr lang="en-US" sz="2400" b="0" i="1" smtClean="0">
                        <a:latin typeface="Cambria Math"/>
                      </a:rPr>
                      <m:t>]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32</m:t>
                            </m:r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en-IN" sz="2400" dirty="0"/>
                  <a:t>]</a:t>
                </a:r>
              </a:p>
              <a:p>
                <a:pPr marL="0" indent="0">
                  <a:buNone/>
                </a:pPr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𝑠𝑖𝑛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−4</m:t>
                                </m:r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𝑐𝑜𝑠</m:t>
                                </m:r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128</m:t>
                                </m:r>
                              </m:den>
                            </m:f>
                          </m:e>
                        </m:box>
                      </m:e>
                    </m:d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−[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(−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12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)+6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e>
                    </m:box>
                    <m:r>
                      <a:rPr lang="en-US" sz="2400" i="1">
                        <a:latin typeface="Cambria Math"/>
                      </a:rPr>
                      <m:t>]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−4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26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en-IN" sz="2400" dirty="0"/>
                  <a:t>]</a:t>
                </a:r>
              </a:p>
              <a:p>
                <a:pPr marL="0" indent="0">
                  <a:buNone/>
                </a:pPr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𝑠𝑖𝑛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𝑐𝑜𝑠</m:t>
                                </m:r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28</m:t>
                                </m:r>
                              </m:den>
                            </m:f>
                          </m:e>
                        </m:box>
                      </m:e>
                    </m:d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−[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12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𝑠𝑖𝑛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e>
                    </m:box>
                    <m:r>
                      <a:rPr lang="en-US" sz="2400" i="1">
                        <a:latin typeface="Cambria Math"/>
                      </a:rPr>
                      <m:t>]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−4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26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en-IN" sz="2400" dirty="0"/>
                  <a:t>]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r>
                  <a:rPr lang="en-US" sz="2400" dirty="0"/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m:rPr>
                        <m:nor/>
                      </m:rPr>
                      <a:rPr lang="en-IN" sz="2400" dirty="0">
                        <a:latin typeface="Times New Roman" pitchFamily="18" charset="0"/>
                        <a:cs typeface="Times New Roman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𝑠𝑖𝑛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+4</m:t>
                                </m:r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𝑐𝑜𝑠</m:t>
                                </m:r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28</m:t>
                                </m:r>
                              </m:den>
                            </m:f>
                          </m:e>
                        </m:box>
                      </m:e>
                    </m:d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−[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12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𝑠𝑖𝑛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/>
                                  </a:rPr>
                                  <m:t>−6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𝑐𝑜𝑠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180</m:t>
                            </m:r>
                          </m:den>
                        </m:f>
                      </m:e>
                    </m:box>
                    <m:r>
                      <a:rPr lang="en-US" sz="2400" i="1">
                        <a:latin typeface="Cambria Math"/>
                      </a:rPr>
                      <m:t>]</m:t>
                    </m:r>
                    <m:r>
                      <a:rPr lang="en-US" sz="2400" dirty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−4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26</m:t>
                            </m:r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+16</m:t>
                    </m:r>
                    <m:r>
                      <m:rPr>
                        <m:nor/>
                      </m:rPr>
                      <a:rPr lang="en-IN" sz="2400" dirty="0"/>
                      <m:t>]</m:t>
                    </m:r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endParaRPr lang="en-IN" sz="2400" dirty="0"/>
              </a:p>
              <a:p>
                <a:pPr marL="0" indent="0">
                  <a:buNone/>
                </a:pPr>
                <a:endParaRPr lang="en-IN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352" y="748145"/>
                <a:ext cx="11737304" cy="5428818"/>
              </a:xfrm>
              <a:blipFill rotWithShape="1">
                <a:blip r:embed="rId3"/>
                <a:stretch>
                  <a:fillRect l="-779" r="-12305" b="-295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522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48680"/>
                <a:ext cx="10515600" cy="562828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). Solve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−6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D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+13)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=8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IN" sz="24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is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−6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D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+13)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=8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It is in the form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b="0" i="0" smtClean="0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D</m:t>
                    </m:r>
                    <m:r>
                      <a:rPr lang="en-US" sz="2400" b="0" i="0" smtClean="0">
                        <a:latin typeface="Cambria Math"/>
                      </a:rPr>
                      <m:t>)]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Q</m:t>
                    </m:r>
                    <m:r>
                      <a:rPr lang="en-US" sz="24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x</m:t>
                    </m:r>
                    <m:r>
                      <a:rPr lang="en-US" sz="2400" b="0" i="0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where,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D</m:t>
                        </m:r>
                      </m:e>
                    </m:d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/>
                      </a:rPr>
                      <m:t>−6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D</m:t>
                    </m:r>
                    <m:r>
                      <a:rPr lang="en-US" sz="2400">
                        <a:latin typeface="Cambria Math"/>
                      </a:rPr>
                      <m:t>+13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Q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=8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Auxiliary  Equation is given by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13=0</m:t>
                    </m:r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=3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2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sin</m:t>
                    </m:r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 ]</m:t>
                    </m:r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48680"/>
                <a:ext cx="10515600" cy="5628283"/>
              </a:xfrm>
              <a:blipFill rotWithShape="1">
                <a:blip r:embed="rId2"/>
                <a:stretch>
                  <a:fillRect l="-1217" t="-1625" b="-193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9044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64704"/>
                <a:ext cx="10515600" cy="541225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                 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−6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+13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8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𝑠𝑖𝑛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+3)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−6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+3)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+13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 8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𝑠𝑖𝑛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8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+9+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−6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−18+13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𝑠𝑖𝑛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=8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+4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𝑠𝑖𝑛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=8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−4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+4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𝑠𝑖𝑛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=8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−2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64704"/>
                <a:ext cx="10515600" cy="5412259"/>
              </a:xfrm>
              <a:blipFill>
                <a:blip r:embed="rId2"/>
                <a:stretch>
                  <a:fillRect l="-928" t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392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dirty="0" smtClean="0">
                        <a:latin typeface="Cambria Math"/>
                        <a:cs typeface="Times New Roman" panose="02020603050405020304" pitchFamily="18" charset="0"/>
                      </a:rPr>
                      <m:t> ± 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cs typeface="Arial" panose="020B0604020202020204" pitchFamily="34" charset="0"/>
                        </a:rPr>
                        <m:t>             </m:t>
                      </m:r>
                      <m:r>
                        <a:rPr lang="en-US" sz="2400" i="1">
                          <a:latin typeface="Cambria Math"/>
                          <a:cs typeface="Arial" panose="020B0604020202020204" pitchFamily="34" charset="0"/>
                        </a:rPr>
                        <m:t>   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400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i="1" dirty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cs typeface="Arial" panose="020B0604020202020204" pitchFamily="34" charset="0"/>
                        </a:rPr>
                        <m:t>𝑐𝑜𝑠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2400" b="0" i="0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cs typeface="Arial" panose="020B0604020202020204" pitchFamily="34" charset="0"/>
                        </a:rPr>
                        <m:t>sin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2400" b="0" i="0" smtClean="0">
                          <a:latin typeface="Cambria Math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∴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sin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).Solve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+1)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Sol.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is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+1)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y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It is in the form of [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D</m:t>
                    </m:r>
                    <m:r>
                      <a:rPr lang="en-US" sz="2400">
                        <a:latin typeface="Cambria Math"/>
                      </a:rPr>
                      <m:t>)]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</a:rPr>
                      <m:t>=0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where,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D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I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Auxiliary  Equation is given by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+1=0</m:t>
                    </m:r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  <a:blipFill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6672"/>
                <a:ext cx="10515600" cy="5700291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6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sz="2600" dirty="0"/>
              </a:p>
              <a:p>
                <a:pPr marL="0" indent="0">
                  <a:buNone/>
                </a:pPr>
                <a:r>
                  <a:rPr lang="en-US" sz="2600" dirty="0"/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6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3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  <a:cs typeface="Arial" panose="020B0604020202020204" pitchFamily="34" charset="0"/>
                          </a:rPr>
                          <m:t>cos</m:t>
                        </m:r>
                        <m:r>
                          <a:rPr lang="en-US" sz="260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600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600" dirty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  <a:cs typeface="Arial" panose="020B0604020202020204" pitchFamily="34" charset="0"/>
                          </a:rPr>
                          <m:t>sin</m:t>
                        </m:r>
                        <m:r>
                          <a:rPr lang="en-US" sz="260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600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600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26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5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). Solve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600" b="0" i="0" smtClean="0">
                        <a:solidFill>
                          <a:srgbClr val="FF0000"/>
                        </a:solidFill>
                        <a:latin typeface="Cambria Math"/>
                      </a:rPr>
                      <m:t>−4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srgbClr val="FF0000"/>
                        </a:solidFill>
                        <a:latin typeface="Cambria Math"/>
                      </a:rPr>
                      <m:t>D</m:t>
                    </m:r>
                    <m:r>
                      <a:rPr lang="en-US" sz="2600">
                        <a:solidFill>
                          <a:srgbClr val="FF0000"/>
                        </a:solidFill>
                        <a:latin typeface="Cambria Math"/>
                      </a:rPr>
                      <m:t>+4)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60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IN" sz="2600" dirty="0"/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Sol.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is </a:t>
                </a:r>
                <a14:m>
                  <m:oMath xmlns:m="http://schemas.openxmlformats.org/officeDocument/2006/math">
                    <m:r>
                      <a:rPr lang="en-US" sz="260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600">
                        <a:solidFill>
                          <a:schemeClr val="tx1"/>
                        </a:solidFill>
                        <a:latin typeface="Cambria Math"/>
                      </a:rPr>
                      <m:t>−4</m:t>
                    </m:r>
                    <m:sSup>
                      <m:sSup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schemeClr val="tx1"/>
                        </a:solidFill>
                        <a:latin typeface="Cambria Math"/>
                      </a:rPr>
                      <m:t>D</m:t>
                    </m:r>
                    <m:r>
                      <a:rPr lang="en-US" sz="2600">
                        <a:solidFill>
                          <a:schemeClr val="tx1"/>
                        </a:solidFill>
                        <a:latin typeface="Cambria Math"/>
                      </a:rPr>
                      <m:t>+4)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60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It is in the form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600">
                        <a:latin typeface="Cambria Math"/>
                      </a:rPr>
                      <m:t>[</m:t>
                    </m:r>
                    <m:r>
                      <a:rPr lang="en-US" sz="2600" i="1">
                        <a:latin typeface="Cambria Math"/>
                      </a:rPr>
                      <m:t>𝑓</m:t>
                    </m:r>
                    <m:r>
                      <a:rPr lang="en-US" sz="26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600">
                        <a:latin typeface="Cambria Math"/>
                      </a:rPr>
                      <m:t>D</m:t>
                    </m:r>
                    <m:r>
                      <a:rPr lang="en-US" sz="2600">
                        <a:latin typeface="Cambria Math"/>
                      </a:rPr>
                      <m:t>)]</m:t>
                    </m:r>
                    <m:r>
                      <m:rPr>
                        <m:sty m:val="p"/>
                      </m:rPr>
                      <a:rPr lang="en-US" sz="2600">
                        <a:latin typeface="Cambria Math"/>
                      </a:rPr>
                      <m:t>y</m:t>
                    </m:r>
                    <m:r>
                      <a:rPr lang="en-US" sz="26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600">
                        <a:latin typeface="Cambria Math"/>
                      </a:rPr>
                      <m:t>Q</m:t>
                    </m:r>
                    <m:r>
                      <a:rPr lang="en-US" sz="26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600">
                        <a:latin typeface="Cambria Math"/>
                      </a:rPr>
                      <m:t>x</m:t>
                    </m:r>
                    <m:r>
                      <a:rPr lang="en-US" sz="2600">
                        <a:latin typeface="Cambria Math"/>
                      </a:rPr>
                      <m:t>)</m:t>
                    </m:r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where,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</a:rPr>
                          <m:t>D</m:t>
                        </m:r>
                      </m:e>
                    </m:d>
                    <m:r>
                      <a:rPr lang="en-US" sz="26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600">
                        <a:solidFill>
                          <a:schemeClr val="tx1"/>
                        </a:solidFill>
                        <a:latin typeface="Cambria Math"/>
                      </a:rPr>
                      <m:t>−4</m:t>
                    </m:r>
                    <m:sSup>
                      <m:sSup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schemeClr val="tx1"/>
                        </a:solidFill>
                        <a:latin typeface="Cambria Math"/>
                      </a:rPr>
                      <m:t>D</m:t>
                    </m:r>
                    <m:r>
                      <a:rPr lang="en-US" sz="2600">
                        <a:solidFill>
                          <a:schemeClr val="tx1"/>
                        </a:solidFill>
                        <a:latin typeface="Cambria Math"/>
                      </a:rPr>
                      <m:t>+4</m:t>
                    </m:r>
                  </m:oMath>
                </a14:m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/>
                        <a:cs typeface="Times New Roman" panose="02020603050405020304" pitchFamily="18" charset="0"/>
                      </a:rPr>
                      <m:t>Q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 sz="26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600" i="1">
                        <a:latin typeface="Cambria Math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2600" i="1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6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600">
                        <a:latin typeface="Cambria Math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sz="2600" dirty="0"/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Auxiliary  Equation is given by </a:t>
                </a:r>
                <a14:m>
                  <m:oMath xmlns:m="http://schemas.openxmlformats.org/officeDocument/2006/math">
                    <m:r>
                      <a:rPr lang="en-US" sz="2600" i="1" smtClean="0">
                        <a:effectLst/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2600">
                        <a:effectLst/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0" smtClean="0">
                        <a:latin typeface="Cambria Math"/>
                        <a:cs typeface="Times New Roman" panose="02020603050405020304" pitchFamily="18" charset="0"/>
                      </a:rPr>
                      <m:t>−4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600" b="0" i="0" smtClean="0">
                        <a:latin typeface="Cambria Math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260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I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6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1,  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6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± </m:t>
                    </m:r>
                    <m:f>
                      <m:fPr>
                        <m:ctrlPr>
                          <a:rPr lang="en-US" sz="2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2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endParaRPr lang="en-I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6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  <a:cs typeface="Arial" panose="020B0604020202020204" pitchFamily="34" charset="0"/>
                      </a:rPr>
                      <m:t>+[</m:t>
                    </m:r>
                    <m:r>
                      <a:rPr lang="en-US" sz="2600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6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600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f>
                      <m:fPr>
                        <m:ctrlP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2600" i="1" dirty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6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600" dirty="0"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en-US" sz="2600">
                        <a:latin typeface="Cambria Math"/>
                        <a:cs typeface="Arial" panose="020B0604020202020204" pitchFamily="34" charset="0"/>
                      </a:rPr>
                      <m:t>sin</m:t>
                    </m:r>
                    <m:f>
                      <m:fPr>
                        <m:ctrlP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2600" i="1" dirty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6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600" i="1" dirty="0">
                        <a:latin typeface="Cambria Math"/>
                        <a:cs typeface="Times New Roman" pitchFamily="18" charset="0"/>
                      </a:rPr>
                      <m:t> ]</m:t>
                    </m:r>
                  </m:oMath>
                </a14:m>
                <a:endParaRPr lang="en-I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6672"/>
                <a:ext cx="10515600" cy="5700291"/>
              </a:xfrm>
              <a:blipFill>
                <a:blip r:embed="rId2"/>
                <a:stretch>
                  <a:fillRect l="-638" t="-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0627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48680"/>
                <a:ext cx="10515600" cy="562828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                  </a:t>
                </a:r>
                <a:r>
                  <a:rPr lang="en-US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𝑄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−4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</m:t>
                        </m:r>
                        <m:r>
                          <a:rPr lang="en-US">
                            <a:latin typeface="Cambria Math"/>
                          </a:rPr>
                          <m:t>+4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𝐷</m:t>
                                </m:r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+2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𝐷</m:t>
                                </m:r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+2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8+3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+4+4</m:t>
                                </m:r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𝐷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+8+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12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−4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−16−16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−2+4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𝑐𝑜</m:t>
                    </m:r>
                    <m:r>
                      <a:rPr lang="en-US" i="1" smtClean="0">
                        <a:latin typeface="Cambria Math"/>
                        <a:cs typeface="Times New Roman" pitchFamily="18" charset="0"/>
                      </a:rPr>
                      <m:t>𝑠</m:t>
                    </m:r>
                    <m:r>
                      <a:rPr lang="en-US" i="1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cs typeface="Times New Roman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+2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−5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−6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itchFamily="18" charset="0"/>
                  </a:rPr>
                  <a:t>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=−9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cs typeface="Times New Roman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(−9)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+2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(−9)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−5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−6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i="1" dirty="0">
                  <a:latin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cs typeface="Times New Roman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−9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−18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−5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−6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48680"/>
                <a:ext cx="10515600" cy="5628283"/>
              </a:xfrm>
              <a:blipFill>
                <a:blip r:embed="rId2"/>
                <a:stretch>
                  <a:fillRect l="-522" t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6857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36712"/>
                <a:ext cx="10515600" cy="534025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cs typeface="Times New Roman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−14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−24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dirty="0"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cs typeface="Times New Roman" pitchFamily="18" charset="0"/>
                  </a:rPr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14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24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14</m:t>
                                </m:r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𝐷</m:t>
                                </m:r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+24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14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24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US" dirty="0"/>
                  <a:t>                    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=−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14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−24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196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−576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14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−24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196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(−9)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−576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14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−24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764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−576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14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−24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1188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1188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[14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𝑐𝑜𝑠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−24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1188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[4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−24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>
                        <a:latin typeface="Cambria Math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+[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Arial" panose="020B0604020202020204" pitchFamily="34" charset="0"/>
                          </a:rPr>
                          <m:t>cos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</m:rad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dirty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Arial" panose="020B0604020202020204" pitchFamily="34" charset="0"/>
                          </a:rPr>
                          <m:t>sin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</m:rad>
                          </m:num>
                          <m:den>
                            <m:r>
                              <a:rPr lang="en-US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d>
                    <m:r>
                      <a:rPr lang="en-US" b="0" i="0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1188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[42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−24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36712"/>
                <a:ext cx="10515600" cy="53402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1311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20688"/>
                <a:ext cx="10515600" cy="55562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Method V:-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  </a:t>
                </a:r>
                <a:r>
                  <a:rPr lang="en-US" dirty="0">
                    <a:latin typeface="Times New Roman" panose="02020603050405020304" pitchFamily="18" charset="0"/>
                    <a:cs typeface="Times New Roman" pitchFamily="18" charset="0"/>
                  </a:rPr>
                  <a:t>Method to find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itchFamily="18" charset="0"/>
                  </a:rPr>
                  <a:t>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/>
                      </a:rPr>
                      <m:t>Q</m:t>
                    </m:r>
                    <m:r>
                      <a:rPr lang="en-IN" b="0" i="0" smtClean="0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IN" b="0" i="0" smtClean="0">
                        <a:latin typeface="Cambria Math"/>
                      </a:rPr>
                      <m:t>)=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V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The General equation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D</m:t>
                            </m:r>
                          </m:e>
                        </m:d>
                      </m:e>
                    </m:d>
                    <m:r>
                      <a:rPr lang="en-IN" b="0" i="1" smtClean="0">
                        <a:latin typeface="Cambria Math"/>
                      </a:rPr>
                      <m:t>𝑦</m:t>
                    </m:r>
                    <m:r>
                      <a:rPr lang="en-IN" b="0" i="1" smtClean="0">
                        <a:latin typeface="Cambria Math"/>
                      </a:rPr>
                      <m:t>=</m:t>
                    </m:r>
                    <m:r>
                      <a:rPr lang="en-IN" b="0" i="1" smtClean="0">
                        <a:latin typeface="Cambria Math"/>
                      </a:rPr>
                      <m:t>𝑄</m:t>
                    </m:r>
                    <m:r>
                      <a:rPr lang="en-IN" b="0" i="1" smtClean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D</m:t>
                    </m:r>
                    <m:r>
                      <a:rPr lang="en-US">
                        <a:latin typeface="Cambria Math"/>
                      </a:rPr>
                      <m:t>)</m:t>
                    </m:r>
                    <m:r>
                      <a:rPr lang="en-IN" b="0" i="1" smtClean="0">
                        <a:latin typeface="Cambria Math"/>
                      </a:rPr>
                      <m:t>]</m:t>
                    </m:r>
                    <m:r>
                      <a:rPr lang="en-IN" b="0" i="1" smtClean="0">
                        <a:latin typeface="Cambria Math"/>
                      </a:rPr>
                      <m:t>𝑦</m:t>
                    </m:r>
                    <m:r>
                      <a:rPr lang="en-IN" b="0" i="1" smtClean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V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))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</m:den>
                        </m:f>
                      </m:e>
                    </m:box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V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))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IN" b="0" i="1" smtClean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e>
                                </m:d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</m:e>
                            </m:d>
                          </m:den>
                        </m:f>
                      </m:e>
                    </m:box>
                    <m:r>
                      <a:rPr lang="en-IN" b="0" i="0" smtClean="0">
                        <a:latin typeface="Cambria Math"/>
                        <a:cs typeface="Arial" panose="020B0604020202020204" pitchFamily="34" charset="0"/>
                      </a:rPr>
                      <m:t>]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</m:e>
                            </m:d>
                          </m:den>
                        </m:f>
                      </m:e>
                    </m:box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IN" b="0" i="1" smtClean="0">
                        <a:latin typeface="Cambria Math"/>
                        <a:cs typeface="Arial" panose="020B0604020202020204" pitchFamily="34" charset="0"/>
                      </a:rPr>
                      <m:t>𝑉</m:t>
                    </m:r>
                    <m:r>
                      <a:rPr lang="en-IN" b="0" i="1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IN" b="0" i="0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20688"/>
                <a:ext cx="10515600" cy="5556275"/>
              </a:xfrm>
              <a:blipFill rotWithShape="1">
                <a:blip r:embed="rId2"/>
                <a:stretch>
                  <a:fillRect l="-1217" t="-186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8038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1384" y="620688"/>
                <a:ext cx="10779034" cy="574588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(</a:t>
                </a:r>
                <a:r>
                  <a:rPr lang="en-US" sz="44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1</a:t>
                </a:r>
                <a:r>
                  <a:rPr 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). Solve </a:t>
                </a:r>
                <a14:m>
                  <m:oMath xmlns:m="http://schemas.openxmlformats.org/officeDocument/2006/math">
                    <m:r>
                      <a:rPr lang="en-US" sz="4400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/>
                      </a:rPr>
                      <m:t>−2</m:t>
                    </m:r>
                    <m:r>
                      <a:rPr lang="en-US" sz="4400" i="1">
                        <a:solidFill>
                          <a:srgbClr val="FF0000"/>
                        </a:solidFill>
                        <a:latin typeface="Cambria Math"/>
                      </a:rPr>
                      <m:t>𝐷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/>
                      </a:rPr>
                      <m:t>+1)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/>
                      </a:rPr>
                      <m:t>+1) 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Sol.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is </a:t>
                </a:r>
                <a14:m>
                  <m:oMath xmlns:m="http://schemas.openxmlformats.org/officeDocument/2006/math">
                    <m:r>
                      <a:rPr lang="en-US" sz="4400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>
                        <a:solidFill>
                          <a:schemeClr val="tx1"/>
                        </a:solidFill>
                        <a:latin typeface="Cambria Math"/>
                      </a:rPr>
                      <m:t>−2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𝐷</m:t>
                    </m:r>
                    <m:r>
                      <a:rPr lang="en-US" sz="4400">
                        <a:solidFill>
                          <a:schemeClr val="tx1"/>
                        </a:solidFill>
                        <a:latin typeface="Cambria Math"/>
                      </a:rPr>
                      <m:t>+1)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chemeClr val="tx1"/>
                        </a:solidFill>
                        <a:latin typeface="Cambria Math"/>
                      </a:rPr>
                      <m:t>y</m:t>
                    </m:r>
                    <m:r>
                      <a:rPr lang="en-US" sz="4400" smtClean="0">
                        <a:solidFill>
                          <a:schemeClr val="tx1"/>
                        </a:solidFill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+1)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It is in the form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4400">
                        <a:latin typeface="Cambria Math"/>
                      </a:rPr>
                      <m:t>[</m:t>
                    </m:r>
                    <m:r>
                      <a:rPr lang="en-US" sz="4400" i="1">
                        <a:latin typeface="Cambria Math"/>
                      </a:rPr>
                      <m:t>𝑓</m:t>
                    </m:r>
                    <m:r>
                      <a:rPr lang="en-US" sz="44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D</m:t>
                    </m:r>
                    <m:r>
                      <a:rPr lang="en-US" sz="4400">
                        <a:latin typeface="Cambria Math"/>
                      </a:rPr>
                      <m:t>)]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y</m:t>
                    </m:r>
                    <m:r>
                      <a:rPr lang="en-US" sz="44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Q</m:t>
                    </m:r>
                    <m:r>
                      <a:rPr lang="en-US" sz="44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x</m:t>
                    </m:r>
                    <m:r>
                      <a:rPr lang="en-US" sz="4400">
                        <a:latin typeface="Cambria Math"/>
                      </a:rPr>
                      <m:t>)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where,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/>
                          </a:rPr>
                          <m:t>D</m:t>
                        </m:r>
                      </m:e>
                    </m:d>
                    <m:r>
                      <a:rPr lang="en-US" sz="44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>
                        <a:latin typeface="Cambria Math"/>
                      </a:rPr>
                      <m:t>−2</m:t>
                    </m:r>
                    <m:r>
                      <a:rPr lang="en-US" sz="4400" i="1">
                        <a:latin typeface="Cambria Math"/>
                      </a:rPr>
                      <m:t>𝐷</m:t>
                    </m:r>
                    <m:r>
                      <a:rPr lang="en-US" sz="4400">
                        <a:latin typeface="Cambria Math"/>
                      </a:rPr>
                      <m:t>+1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  <a:cs typeface="Times New Roman" panose="02020603050405020304" pitchFamily="18" charset="0"/>
                      </a:rPr>
                      <m:t>Q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 sz="44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+1) 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3</m:t>
                        </m:r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4400">
                        <a:latin typeface="Cambria Math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4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sz="4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4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Auxiliary  Equation is given by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440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0" i="1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>
                        <a:latin typeface="Cambria Math"/>
                        <a:cs typeface="Times New Roman" panose="02020603050405020304" pitchFamily="18" charset="0"/>
                      </a:rPr>
                      <m:t>+1=0</m:t>
                    </m:r>
                  </m:oMath>
                </a14:m>
                <a:endParaRPr lang="en-I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  <a:cs typeface="Times New Roman" panose="02020603050405020304" pitchFamily="18" charset="0"/>
                      </a:rPr>
                      <m:t>1,1</m:t>
                    </m:r>
                  </m:oMath>
                </a14:m>
                <a:endParaRPr lang="en-I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440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I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srgbClr val="C0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4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en-US" sz="4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                 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4400" i="1"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  <m:r>
                          <a:rPr lang="en-US" sz="4400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  <m:r>
                          <a:rPr lang="en-US" sz="4400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a:rPr lang="en-US" sz="4400" i="1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4400" i="1">
                        <a:latin typeface="Cambria Math"/>
                        <a:cs typeface="Times New Roman" pitchFamily="18" charset="0"/>
                      </a:rPr>
                      <m:t>𝑄</m:t>
                    </m:r>
                    <m:r>
                      <a:rPr lang="en-US" sz="4400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44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44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384" y="620688"/>
                <a:ext cx="10779034" cy="5745889"/>
              </a:xfrm>
              <a:blipFill>
                <a:blip r:embed="rId2"/>
                <a:stretch>
                  <a:fillRect l="-678" t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5435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7368" y="548680"/>
                <a:ext cx="10803632" cy="576064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latin typeface="Cambria Math"/>
                          </a:rPr>
                          <m:t>−2</m:t>
                        </m:r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  <m:r>
                          <a:rPr lang="en-US" sz="2400">
                            <a:latin typeface="Cambria Math"/>
                          </a:rPr>
                          <m:t>+1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240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cs typeface="Times New Roman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+3)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+3)+1</m:t>
                        </m:r>
                      </m:den>
                    </m:f>
                    <m:r>
                      <a:rPr lang="en-US" sz="240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+1)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+9+6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−2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+6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den>
                    </m:f>
                    <m:r>
                      <a:rPr lang="en-US" sz="240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+1)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+16</m:t>
                        </m:r>
                      </m:den>
                    </m:f>
                    <m:r>
                      <a:rPr lang="en-US" sz="240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+1)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              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[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[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</a:rPr>
                              <m:t>+4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16</m:t>
                            </m:r>
                          </m:den>
                        </m:f>
                      </m:den>
                    </m:f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]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+1)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              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+4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16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+1)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              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[</m:t>
                    </m:r>
                    <m: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1−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+4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16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+(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+4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16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−(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+4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16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+…]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 smtClean="0">
                        <a:latin typeface="Cambria Math"/>
                      </a:rPr>
                      <m:t>1)</m:t>
                    </m:r>
                  </m:oMath>
                </a14:m>
                <a:endParaRPr lang="en-US" sz="240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cs typeface="Times New Roman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[</m:t>
                    </m:r>
                    <m: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1−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16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256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]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+1)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                          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[</m:t>
                    </m:r>
                    <m:r>
                      <a:rPr lang="en-US" sz="2400">
                        <a:latin typeface="Cambria Math"/>
                        <a:cs typeface="Times New Roman" pitchFamily="18" charset="0"/>
                      </a:rPr>
                      <m:t>1−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den>
                    </m:f>
                    <m:r>
                      <a:rPr lang="en-US" sz="240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]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+1)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368" y="548680"/>
                <a:ext cx="10803632" cy="576064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3348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20688"/>
                <a:ext cx="10515600" cy="55562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+1)</m:t>
                    </m:r>
                    <m:r>
                      <a:rPr lang="en-US" sz="240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den>
                    </m:f>
                    <m:r>
                      <a:rPr lang="en-US" sz="240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+1</m:t>
                    </m:r>
                    <m:r>
                      <a:rPr lang="en-US" sz="240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+1</m:t>
                    </m:r>
                    <m:r>
                      <a:rPr lang="en-US" sz="240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(</a:t>
                </a: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). Solve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+3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x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𝑠𝑖𝑛𝑥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is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+3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+2</m:t>
                        </m:r>
                      </m:e>
                    </m:d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y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x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𝑠𝑖𝑛𝑥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It is in the form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D</m:t>
                    </m:r>
                    <m:r>
                      <a:rPr lang="en-US" sz="2400">
                        <a:latin typeface="Cambria Math"/>
                      </a:rPr>
                      <m:t>)]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y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Q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x</m:t>
                    </m:r>
                    <m:r>
                      <a:rPr lang="en-US" sz="2400"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where,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D</m:t>
                        </m:r>
                      </m:e>
                    </m:d>
                    <m:r>
                      <a:rPr lang="en-US" sz="24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/>
                      </a:rPr>
                      <m:t>+3</m:t>
                    </m:r>
                    <m:r>
                      <a:rPr lang="en-US" sz="2400" i="1">
                        <a:latin typeface="Cambria Math"/>
                      </a:rPr>
                      <m:t>𝐷</m:t>
                    </m:r>
                    <m:r>
                      <a:rPr lang="en-US" sz="2400">
                        <a:latin typeface="Cambria Math"/>
                      </a:rPr>
                      <m:t>+2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Q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x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𝑠𝑖𝑛𝑥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20688"/>
                <a:ext cx="10515600" cy="5556275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5111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5400" y="548680"/>
                <a:ext cx="10515600" cy="5616624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Auxiliary  Equation is given by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−1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      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𝑄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latin typeface="Cambria Math"/>
                          </a:rPr>
                          <m:t>+3</m:t>
                        </m:r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  <m:r>
                          <a:rPr lang="en-US" sz="2400">
                            <a:latin typeface="Cambria Math"/>
                          </a:rPr>
                          <m:t>+2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x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𝑠𝑖𝑛𝑥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[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+1)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/>
                              </a:rPr>
                              <m:t>+3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sz="2400">
                                <a:latin typeface="Cambria Math"/>
                              </a:rPr>
                              <m:t>+2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 </m:t>
                            </m:r>
                          </m:e>
                        </m:d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]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x</m:t>
                    </m:r>
                    <m:r>
                      <a:rPr lang="en-US" sz="2400" i="1">
                        <a:latin typeface="Cambria Math"/>
                      </a:rPr>
                      <m:t>𝑠𝑖𝑛𝑥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[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+1+2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  <m:r>
                          <a:rPr lang="en-US" sz="2400">
                            <a:latin typeface="Cambria Math"/>
                          </a:rPr>
                          <m:t>+3</m:t>
                        </m:r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  <m:r>
                          <a:rPr lang="en-US" sz="2400">
                            <a:latin typeface="Cambria Math"/>
                          </a:rPr>
                          <m:t>+</m:t>
                        </m:r>
                        <m:r>
                          <a:rPr lang="en-US" sz="2400" b="0" i="0" smtClean="0">
                            <a:latin typeface="Cambria Math"/>
                          </a:rPr>
                          <m:t>3+</m:t>
                        </m:r>
                        <m:r>
                          <a:rPr lang="en-US" sz="2400">
                            <a:latin typeface="Cambria Math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]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x</m:t>
                    </m:r>
                    <m:r>
                      <a:rPr lang="en-US" sz="2400" i="1">
                        <a:latin typeface="Cambria Math"/>
                      </a:rPr>
                      <m:t>𝑠𝑖𝑛𝑥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400" y="548680"/>
                <a:ext cx="10515600" cy="5616624"/>
              </a:xfrm>
              <a:blipFill rotWithShape="1">
                <a:blip r:embed="rId2"/>
                <a:stretch>
                  <a:fillRect l="-870" t="-869" b="-20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9669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9416" y="404664"/>
                <a:ext cx="10515600" cy="5832648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[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+5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+6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]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x</m:t>
                    </m:r>
                    <m:r>
                      <a:rPr lang="en-US" sz="2400" i="1">
                        <a:latin typeface="Cambria Math"/>
                      </a:rPr>
                      <m:t>𝑠𝑖𝑛𝑥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+5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</a:rPr>
                              <m:t>+5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+6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+5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+6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 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</a:rPr>
                      <m:t>sinx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+5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+5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+6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+5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+6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 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n-US" sz="2400" dirty="0">
                        <a:latin typeface="Cambria Math"/>
                      </a:rPr>
                      <m:t>sinx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+5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+5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+6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5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+5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n-US" sz="2400" dirty="0">
                        <a:latin typeface="Cambria Math"/>
                      </a:rPr>
                      <m:t>sinx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      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+5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+5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+6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 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n-US" sz="2400" dirty="0">
                        <a:latin typeface="Cambria Math"/>
                      </a:rPr>
                      <m:t>sinx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      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+5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+5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+6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latin typeface="Times New Roman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−1)(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+1)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n-US" sz="2400" dirty="0">
                        <a:latin typeface="Cambria Math"/>
                      </a:rPr>
                      <m:t>sinx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/>
                </a:r>
                <a:b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</a:b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+5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+5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+6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𝑐𝑜𝑠𝑥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𝑠𝑖𝑛𝑥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−1−1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n-US" sz="2400" dirty="0">
                        <a:latin typeface="Cambria Math"/>
                      </a:rPr>
                      <m:t>sinx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−10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𝑐𝑜𝑠𝑥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𝑥𝑠𝑖𝑛𝑥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+5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+5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+6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 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𝑐𝑜𝑠𝑥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𝑠𝑖𝑛𝑥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416" y="404664"/>
                <a:ext cx="10515600" cy="5832648"/>
              </a:xfrm>
              <a:blipFill rotWithShape="1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2368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−10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𝑥𝑐𝑜𝑠𝑥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𝑥𝑠𝑖𝑛𝑥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+5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5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+5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 (</m:t>
                        </m:r>
                        <m:r>
                          <a:rPr lang="en-US" sz="2400" i="1">
                            <a:latin typeface="Cambria Math"/>
                          </a:rPr>
                          <m:t>𝑐𝑜𝑠𝑥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𝑠𝑖𝑛𝑥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−10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𝑥𝑐𝑜𝑠𝑥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𝑥𝑠𝑖𝑛𝑥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5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[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+5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+1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𝑐𝑜𝑠𝑥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𝑠𝑖𝑛𝑥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]</m:t>
                        </m:r>
                      </m:e>
                    </m:d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−10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𝑥𝑐𝑜𝑠𝑥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𝑥𝑠𝑖𝑛𝑥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5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[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+5)(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−1)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+1)(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−1)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𝑐𝑜𝑠𝑥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𝑠𝑖𝑛𝑥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]</m:t>
                        </m:r>
                      </m:e>
                    </m:d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      </a:t>
                </a:r>
              </a:p>
              <a:p>
                <a:pPr marL="0" indent="0">
                  <a:buNone/>
                </a:pPr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10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𝑥𝑐𝑜𝑠𝑥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𝑥𝑠𝑖𝑛𝑥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5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[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(2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+5)(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−1)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−2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𝑠𝑖𝑛𝑥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𝑐𝑜𝑠𝑥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𝑐𝑜𝑠𝑥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𝑠𝑖𝑛𝑥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]</m:t>
                        </m:r>
                      </m:e>
                    </m:d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10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𝑥𝑐𝑜𝑠𝑥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𝑥𝑠𝑖𝑛𝑥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10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[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  <m: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  <m:t>+5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−2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𝑐𝑜𝑠𝑥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10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𝑥𝑐𝑜𝑠𝑥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𝑥𝑠𝑖𝑛𝑥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10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𝑠𝑖𝑛𝑥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−10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𝑐𝑜𝑠𝑥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10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𝑥𝑐𝑜𝑠𝑥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𝑥𝑠𝑖𝑛𝑥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5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𝑠𝑖𝑛𝑥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𝑐𝑜𝑠𝑥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10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𝑥𝑐𝑜𝑠𝑥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𝑥𝑠𝑖𝑛𝑥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5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𝑠𝑖𝑛𝑥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𝑐𝑜𝑠𝑥</m:t>
                        </m:r>
                      </m:e>
                    </m:d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  <a:blipFill rotWithShape="1">
                <a:blip r:embed="rId2"/>
                <a:stretch>
                  <a:fillRect l="-928" b="-23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226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7408" y="692696"/>
                <a:ext cx="10515600" cy="525658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-1,</a:t>
                </a:r>
                <a:r>
                  <a:rPr lang="en-US" sz="2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 dirty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 dirty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  <a:p>
                <a:pPr marL="0" indent="0">
                  <a:buNone/>
                </a:pPr>
                <a:r>
                  <a:rPr lang="en-US" sz="2600" dirty="0">
                    <a:cs typeface="Arial" panose="020B0604020202020204" pitchFamily="34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600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  <m:r>
                      <a:rPr lang="en-US" sz="2600" b="0" i="0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6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600" b="0" i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  <a:cs typeface="Arial" panose="020B0604020202020204" pitchFamily="34" charset="0"/>
                      </a:rPr>
                      <m:t>sin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600" b="0" i="0" smtClean="0">
                        <a:latin typeface="Cambria Math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2600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/>
                      </a:rPr>
                      <m:t> </m:t>
                    </m:r>
                    <m:r>
                      <a:rPr lang="en-US" sz="2600" i="1">
                        <a:latin typeface="Cambria Math"/>
                      </a:rPr>
                      <m:t>∴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6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600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  <m:r>
                      <a:rPr lang="en-US" sz="2600" b="0" i="0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6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600" b="0" i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  <a:cs typeface="Arial" panose="020B0604020202020204" pitchFamily="34" charset="0"/>
                      </a:rPr>
                      <m:t>sin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600" b="0" i="0" smtClean="0">
                        <a:latin typeface="Cambria Math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2600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60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).Solve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−2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sz="2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+4</m:t>
                        </m:r>
                      </m:e>
                    </m:d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US" sz="2600" b="0" i="0" smtClean="0">
                        <a:solidFill>
                          <a:srgbClr val="FF0000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Sol.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is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0" smtClean="0">
                            <a:latin typeface="Cambria Math"/>
                          </a:rPr>
                          <m:t>−2</m:t>
                        </m:r>
                        <m:r>
                          <a:rPr lang="en-US" sz="2600" i="1">
                            <a:latin typeface="Cambria Math"/>
                          </a:rPr>
                          <m:t>𝐷</m:t>
                        </m:r>
                        <m:r>
                          <a:rPr lang="en-US" sz="2600" b="0" i="0" smtClean="0">
                            <a:latin typeface="Cambria Math"/>
                          </a:rPr>
                          <m:t>+4</m:t>
                        </m:r>
                      </m:e>
                    </m:d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y</m:t>
                    </m:r>
                    <m:r>
                      <a:rPr lang="en-US" sz="2600" b="0" i="0" smtClean="0">
                        <a:latin typeface="Cambria Math"/>
                      </a:rPr>
                      <m:t>=0</m:t>
                    </m:r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It is in the form of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</a:rPr>
                      <m:t>[</m:t>
                    </m:r>
                    <m:r>
                      <a:rPr lang="en-US" sz="2600" i="1">
                        <a:latin typeface="Cambria Math"/>
                      </a:rPr>
                      <m:t>𝑓</m:t>
                    </m:r>
                    <m:d>
                      <m:dPr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</a:rPr>
                          <m:t>D</m:t>
                        </m:r>
                      </m:e>
                    </m:d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y</m:t>
                    </m:r>
                    <m:r>
                      <a:rPr lang="en-US" sz="2600" b="0" i="0" smtClean="0">
                        <a:latin typeface="Cambria Math"/>
                      </a:rPr>
                      <m:t>=0</m:t>
                    </m:r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where,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</a:rPr>
                          <m:t>D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b="0" i="0" smtClean="0">
                        <a:latin typeface="Cambria Math"/>
                      </a:rPr>
                      <m:t>−2</m:t>
                    </m:r>
                    <m:r>
                      <a:rPr lang="en-US" sz="2600" i="1" smtClean="0">
                        <a:latin typeface="Cambria Math"/>
                      </a:rPr>
                      <m:t>𝐷</m:t>
                    </m:r>
                    <m:r>
                      <a:rPr lang="en-US" sz="2600" b="0" i="0" smtClean="0">
                        <a:latin typeface="Cambria Math"/>
                      </a:rPr>
                      <m:t>+4</m:t>
                    </m:r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6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endParaRPr lang="en-I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6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IN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Auxiliary  Equation is given by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2600" b="0" i="0" smtClean="0">
                        <a:latin typeface="Cambria Math"/>
                      </a:rPr>
                      <m:t>=0</m:t>
                    </m:r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0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600" b="0" i="0" smtClean="0">
                        <a:latin typeface="Cambria Math"/>
                        <a:cs typeface="Times New Roman" panose="02020603050405020304" pitchFamily="18" charset="0"/>
                      </a:rPr>
                      <m:t>+4=0</m:t>
                    </m:r>
                  </m:oMath>
                </a14:m>
                <a:endParaRPr lang="en-I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7408" y="692696"/>
                <a:ext cx="10515600" cy="5256585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81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(</a:t>
                </a: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3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). Solve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+9</m:t>
                        </m:r>
                      </m:e>
                    </m:d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x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𝑠𝑖𝑛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is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9</m:t>
                        </m:r>
                      </m:e>
                    </m:d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y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x</m:t>
                    </m:r>
                    <m:r>
                      <a:rPr lang="en-US" sz="2400" i="1">
                        <a:latin typeface="Cambria Math"/>
                      </a:rPr>
                      <m:t>𝑠𝑖𝑛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It is in the form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D</m:t>
                    </m:r>
                    <m:r>
                      <a:rPr lang="en-US" sz="2400">
                        <a:latin typeface="Cambria Math"/>
                      </a:rPr>
                      <m:t>)]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y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Q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x</m:t>
                    </m:r>
                    <m:r>
                      <a:rPr lang="en-US" sz="2400"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where,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D</m:t>
                        </m:r>
                      </m:e>
                    </m:d>
                    <m:r>
                      <a:rPr lang="en-US" sz="24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/>
                      </a:rPr>
                      <m:t>+</m:t>
                    </m:r>
                    <m:r>
                      <a:rPr lang="en-US" sz="2400" b="0" i="0" smtClean="0">
                        <a:latin typeface="Cambria Math"/>
                      </a:rPr>
                      <m:t>9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Q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x</m:t>
                    </m:r>
                    <m:r>
                      <a:rPr lang="en-US" sz="2400" i="1">
                        <a:latin typeface="Cambria Math"/>
                      </a:rPr>
                      <m:t>𝑠𝑖𝑛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Auxiliary  Equation is given by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 dirty="0">
                        <a:latin typeface="Cambria Math"/>
                        <a:cs typeface="Times New Roman" panose="02020603050405020304" pitchFamily="18" charset="0"/>
                      </a:rPr>
                      <m:t>±</m:t>
                    </m:r>
                  </m:oMath>
                </a14:m>
                <a:r>
                  <a:rPr lang="e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3i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𝑐𝑜𝑠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0" smtClean="0">
                        <a:latin typeface="Cambria Math"/>
                        <a:cs typeface="Arial" panose="020B0604020202020204" pitchFamily="34" charset="0"/>
                      </a:rPr>
                      <m:t>]</m:t>
                    </m:r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𝑐𝑜𝑠</m:t>
                    </m:r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]</m:t>
                    </m:r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IN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  <a:blipFill rotWithShape="1">
                <a:blip r:embed="rId2"/>
                <a:stretch>
                  <a:fillRect l="-928" t="-2225" b="-1434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57883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20688"/>
                <a:ext cx="10515600" cy="555627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      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𝑄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0" smtClean="0">
                            <a:latin typeface="Cambria Math"/>
                          </a:rPr>
                          <m:t>+9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x</m:t>
                    </m:r>
                    <m:r>
                      <a:rPr lang="en-US" sz="2400" i="1">
                        <a:latin typeface="Cambria Math"/>
                      </a:rPr>
                      <m:t>𝑠𝑖𝑛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</a:rPr>
                              <m:t>+9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</a:rPr>
                              <m:t>+9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 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n-US" sz="2400" dirty="0">
                        <a:latin typeface="Cambria Math"/>
                      </a:rPr>
                      <m:t>sin</m:t>
                    </m:r>
                    <m:r>
                      <a:rPr lang="en-US" sz="2400" b="0" i="0" dirty="0" smtClean="0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/>
                      </a:rPr>
                      <m:t>x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       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+9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−4+9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n-US" sz="2400" dirty="0">
                        <a:latin typeface="Cambria Math"/>
                      </a:rPr>
                      <m:t>sin</m:t>
                    </m:r>
                    <m:r>
                      <a:rPr lang="en-US" sz="2400" dirty="0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/>
                      </a:rPr>
                      <m:t>x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+9</m:t>
                            </m:r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𝑠𝑖𝑛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𝑠𝑖𝑛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+9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𝑠𝑖𝑛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𝑥𝑠𝑖𝑛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−4+9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𝑠𝑖𝑛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 </a:t>
                </a:r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20688"/>
                <a:ext cx="10515600" cy="5556275"/>
              </a:xfrm>
              <a:blipFill rotWithShape="1">
                <a:blip r:embed="rId2"/>
                <a:stretch>
                  <a:fillRect l="-928" t="-878" b="-29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6720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20688"/>
                <a:ext cx="10515600" cy="55562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𝑥𝑠𝑖𝑛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(2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𝑐𝑜𝑠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𝑥𝑠𝑖𝑛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𝑐𝑜𝑠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𝑐𝑜𝑠</m:t>
                    </m:r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𝑥𝑠𝑖𝑛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𝑐𝑜𝑠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20688"/>
                <a:ext cx="10515600" cy="5556275"/>
              </a:xfrm>
              <a:blipFill rotWithShape="1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2719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9416" y="692696"/>
                <a:ext cx="10515600" cy="5484267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LINEAR EQUATION OF THE SECOND ORDER WITH VARIABLE COEFFICIENT :- </a:t>
                </a:r>
              </a:p>
              <a:p>
                <a:pPr marL="0" indent="0">
                  <a:buNone/>
                </a:pPr>
                <a:r>
                  <a:rPr lang="en-US" sz="2600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An equation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600" b="0" i="0" smtClean="0">
                        <a:latin typeface="Cambria Math"/>
                      </a:rPr>
                      <m:t>+</m:t>
                    </m:r>
                    <m:r>
                      <a:rPr lang="en-US" sz="2600" i="1" dirty="0">
                        <a:latin typeface="Cambria Math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</m:d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2600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2600" b="0" i="0" smtClean="0">
                        <a:latin typeface="Cambria Math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𝑦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IN" sz="2600" dirty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where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600" i="1" dirty="0" smtClean="0"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sz="2600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600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600" i="1" dirty="0" smtClean="0">
                        <a:latin typeface="Cambria Math"/>
                        <a:cs typeface="Times New Roman" pitchFamily="18" charset="0"/>
                      </a:rPr>
                      <m:t>), </m:t>
                    </m:r>
                    <m:r>
                      <a:rPr lang="en-US" sz="2600" i="1" dirty="0" smtClean="0">
                        <a:latin typeface="Cambria Math"/>
                        <a:cs typeface="Times New Roman" pitchFamily="18" charset="0"/>
                      </a:rPr>
                      <m:t>𝑄</m:t>
                    </m:r>
                    <m:r>
                      <a:rPr lang="en-US" sz="2600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600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600" i="1" dirty="0" smtClean="0">
                        <a:latin typeface="Cambria Math"/>
                        <a:cs typeface="Times New Roman" pitchFamily="18" charset="0"/>
                      </a:rPr>
                      <m:t>), </m:t>
                    </m:r>
                    <m:r>
                      <a:rPr lang="en-US" sz="2600" i="1" dirty="0" smtClean="0">
                        <a:latin typeface="Cambria Math"/>
                        <a:cs typeface="Times New Roman" pitchFamily="18" charset="0"/>
                      </a:rPr>
                      <m:t>𝑅</m:t>
                    </m:r>
                    <m:r>
                      <a:rPr lang="en-US" sz="2600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600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600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Times New Roman" pitchFamily="18" charset="0"/>
                    <a:cs typeface="Times New Roman" pitchFamily="18" charset="0"/>
                  </a:rPr>
                  <a:t> are real valued functions of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IN" sz="2600" dirty="0">
                    <a:latin typeface="Times New Roman" pitchFamily="18" charset="0"/>
                    <a:cs typeface="Times New Roman" pitchFamily="18" charset="0"/>
                  </a:rPr>
                  <a:t> is called the equation of the second order with variable coefficients.</a:t>
                </a: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General solution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60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sz="2600" i="1" dirty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𝑝</m:t>
                    </m:r>
                    <m:f>
                      <m:fPr>
                        <m:ctrlP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260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sz="2600" i="1">
                        <a:solidFill>
                          <a:srgbClr val="C00000"/>
                        </a:solidFill>
                        <a:latin typeface="Cambria Math"/>
                      </a:rPr>
                      <m:t>𝑄𝑦</m:t>
                    </m:r>
                    <m:r>
                      <a:rPr lang="en-US" sz="260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2600" i="1" smtClean="0">
                        <a:solidFill>
                          <a:srgbClr val="C00000"/>
                        </a:solidFill>
                        <a:latin typeface="Cambria Math"/>
                      </a:rPr>
                      <m:t>𝑅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IN" sz="26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by the Method of Variation of Parameters:-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    consider the 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equation </a:t>
                </a:r>
                <a:r>
                  <a:rPr lang="en-US" sz="2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60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𝑝</m:t>
                    </m:r>
                    <m:f>
                      <m:f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260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𝑄𝑦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IN" sz="2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 where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sz="2600" b="0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600" b="0" i="1" dirty="0" smtClean="0">
                        <a:latin typeface="Cambria Math"/>
                        <a:cs typeface="Times New Roman" pitchFamily="18" charset="0"/>
                      </a:rPr>
                      <m:t>𝑎𝑛𝑑</m:t>
                    </m:r>
                    <m:r>
                      <a:rPr lang="en-US" sz="2600" b="0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600" i="1">
                        <a:latin typeface="Cambria Math"/>
                      </a:rPr>
                      <m:t>𝑄</m:t>
                    </m:r>
                  </m:oMath>
                </a14:m>
                <a:r>
                  <a:rPr lang="en-IN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are functions of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IN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or real constant and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𝑅</m:t>
                    </m:r>
                  </m:oMath>
                </a14:m>
                <a:r>
                  <a:rPr lang="en-IN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is only a function of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IN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 Let the Complimentary Function (C.F) be</a:t>
                </a: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𝑈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)+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𝑉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IN" sz="2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416" y="692696"/>
                <a:ext cx="10515600" cy="5484267"/>
              </a:xfrm>
              <a:blipFill rotWithShape="1">
                <a:blip r:embed="rId2"/>
                <a:stretch>
                  <a:fillRect l="-1043" t="-2670" b="-878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8769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 We assume that a particular integral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of (1) is given by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600" b="0" i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  <a:cs typeface="Times New Roman" pitchFamily="18" charset="0"/>
                      </a:rPr>
                      <m:t>A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600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  <a:cs typeface="Times New Roman" pitchFamily="18" charset="0"/>
                      </a:rPr>
                      <m:t>u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600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  <a:cs typeface="Times New Roman" pitchFamily="18" charset="0"/>
                      </a:rPr>
                      <m:t>B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600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  <a:cs typeface="Times New Roman" pitchFamily="18" charset="0"/>
                      </a:rPr>
                      <m:t>v</m:t>
                    </m:r>
                    <m:r>
                      <a:rPr lang="en-US" sz="2600" b="0" i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6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600" b="0" i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Which is obtained from C.F of (1) by replacing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by A and B respectively which are functions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 Then, 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/>
                                <a:cs typeface="Times New Roman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600" b="0" i="1" smtClean="0">
                                <a:latin typeface="Cambria Math"/>
                                <a:cs typeface="Times New Roman" pitchFamily="18" charset="0"/>
                              </a:rPr>
                              <m:t>.</m:t>
                            </m:r>
                            <m:r>
                              <a:rPr lang="en-US" sz="2600" b="0" i="1" smtClean="0">
                                <a:latin typeface="Cambria Math"/>
                                <a:cs typeface="Times New Roman" pitchFamily="18" charset="0"/>
                              </a:rPr>
                              <m:t>𝑄</m:t>
                            </m:r>
                            <m:r>
                              <a:rPr lang="en-US" sz="2600" b="0" i="1" smtClean="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26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600" b="0" i="1" smtClean="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/>
                                <a:cs typeface="Times New Roman" pitchFamily="18" charset="0"/>
                              </a:rPr>
                              <m:t>𝑈</m:t>
                            </m:r>
                            <m:d>
                              <m:d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600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600" b="0" i="1" smtClean="0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  <m:r>
                              <a:rPr lang="en-US" sz="2600" b="0" i="1" smtClean="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26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600" b="0" i="1" smtClean="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𝑑𝑣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               B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/>
                                <a:cs typeface="Times New Roman" pitchFamily="18" charset="0"/>
                              </a:rPr>
                              <m:t>𝑈</m:t>
                            </m:r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600" i="1">
                                <a:latin typeface="Cambria Math"/>
                                <a:cs typeface="Times New Roman" pitchFamily="18" charset="0"/>
                              </a:rPr>
                              <m:t>.</m:t>
                            </m:r>
                            <m:r>
                              <a:rPr lang="en-US" sz="2600" i="1">
                                <a:latin typeface="Cambria Math"/>
                                <a:cs typeface="Times New Roman" pitchFamily="18" charset="0"/>
                              </a:rPr>
                              <m:t>𝑄</m:t>
                            </m:r>
                            <m:r>
                              <a:rPr lang="en-US" sz="2600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26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600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600" i="1">
                                <a:latin typeface="Cambria Math"/>
                                <a:cs typeface="Times New Roman" pitchFamily="18" charset="0"/>
                              </a:rPr>
                              <m:t>𝑈</m:t>
                            </m:r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latin typeface="Cambria Math"/>
                                    <a:cs typeface="Times New Roman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600" i="1">
                                    <a:latin typeface="Cambria Math"/>
                                    <a:cs typeface="Times New Roman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6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latin typeface="Cambria Math"/>
                                    <a:cs typeface="Times New Roman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sz="2600" i="1">
                                    <a:latin typeface="Cambria Math"/>
                                    <a:cs typeface="Times New Roman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600" i="1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  <m:r>
                              <a:rPr lang="en-US" sz="2600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26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600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∴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2400">
                        <a:latin typeface="Cambria Math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  <a:blipFill rotWithShape="1">
                <a:blip r:embed="rId2"/>
                <a:stretch>
                  <a:fillRect l="-1043" t="-18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8559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36712"/>
                <a:ext cx="10515600" cy="53402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). Solve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+9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cosec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x</m:t>
                    </m:r>
                  </m:oMath>
                </a14:m>
                <a:r>
                  <a:rPr lang="en-US" b="0" i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by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Variation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of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Parameters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method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Sol.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is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9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y</m:t>
                    </m:r>
                    <m:r>
                      <a:rPr lang="en-US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cosec</m:t>
                    </m:r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in the form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D</m:t>
                    </m:r>
                    <m:r>
                      <a:rPr lang="en-US">
                        <a:latin typeface="Cambria Math"/>
                      </a:rPr>
                      <m:t>)]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y</m:t>
                    </m:r>
                    <m:r>
                      <a:rPr lang="en-US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Q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x</m:t>
                    </m:r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where,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+9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Q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Times New Roman" panose="02020603050405020304" pitchFamily="18" charset="0"/>
                      </a:rPr>
                      <m:t>cosec</m:t>
                    </m:r>
                    <m:r>
                      <a:rPr lang="en-US" b="0" i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>
                        <a:latin typeface="Cambria Math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Auxiliary  Equation is given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9=0</m:t>
                    </m:r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±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3i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𝑐𝑜𝑠</m:t>
                    </m:r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>
                        <a:latin typeface="Cambria Math"/>
                        <a:cs typeface="Arial" panose="020B0604020202020204" pitchFamily="34" charset="0"/>
                      </a:rPr>
                      <m:t>]</m:t>
                    </m:r>
                  </m:oMath>
                </a14:m>
                <a:endParaRPr lang="en-IN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𝑐𝑜𝑠</m:t>
                    </m:r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IN" dirty="0"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en-IN" dirty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--------(1)</a:t>
                </a:r>
              </a:p>
              <a:p>
                <a:pPr marL="0" indent="0">
                  <a:buNone/>
                </a:pPr>
                <a:endParaRPr lang="en-US" b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36712"/>
                <a:ext cx="10515600" cy="5340251"/>
              </a:xfrm>
              <a:blipFill>
                <a:blip r:embed="rId2"/>
                <a:stretch>
                  <a:fillRect l="-522" t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7135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where,   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Times New Roman" pitchFamily="18" charset="0"/>
                      </a:rPr>
                      <m:t>𝑈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                  </m:t>
                    </m:r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𝑠𝑖𝑛</m:t>
                    </m:r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4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cs typeface="Times New Roman" pitchFamily="18" charset="0"/>
                  </a:rPr>
                  <a:t>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=−3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𝑠𝑖𝑛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          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Let us assume,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itchFamily="18" charset="0"/>
                      </a:rPr>
                      <m:t>Au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Times New Roman" pitchFamily="18" charset="0"/>
                      </a:rPr>
                      <m:t>B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𝑣</m:t>
                    </m:r>
                    <m:r>
                      <a:rPr lang="en-US" sz="240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--------(2)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where,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𝑄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𝑈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𝑠𝑖𝑛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𝑐𝑜𝑠𝑒𝑐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𝑐𝑜𝑠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𝑐𝑜𝑠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𝑠𝑖𝑛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(−3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𝑠𝑖𝑛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cs typeface="Times New Roman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𝑠𝑖𝑛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𝑠𝑖𝑛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3[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]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𝑠𝑖𝑛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𝑠𝑖𝑛</m:t>
                                </m:r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3[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]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IN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  <a:blipFill>
                <a:blip r:embed="rId2"/>
                <a:stretch>
                  <a:fillRect l="-754" t="-1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375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20688"/>
                <a:ext cx="10515600" cy="55562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where,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B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𝑈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𝑄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𝑈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B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𝑐𝑜𝑠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𝑐𝑜𝑠𝑒𝑐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𝑐𝑜𝑠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𝑐𝑜𝑠</m:t>
                                </m:r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𝑠𝑖𝑛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(−3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𝑠𝑖𝑛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B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𝑐𝑜𝑠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𝑠𝑖𝑛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B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𝑐𝑜𝑠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𝑠𝑖𝑛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B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log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24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  <m:r>
                          <a:rPr lang="en-US" sz="2400" b="0" i="1" dirty="0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400" b="0" i="1" dirty="0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B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 log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20688"/>
                <a:ext cx="10515600" cy="55562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5069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𝑐𝑜𝑠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IN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dirty="0">
                        <a:latin typeface="Times New Roman" pitchFamily="18" charset="0"/>
                        <a:cs typeface="Times New Roman" pitchFamily="18" charset="0"/>
                      </a:rPr>
                      <m:t>log</m:t>
                    </m:r>
                    <m:d>
                      <m:dPr>
                        <m:begChr m:val="|"/>
                        <m:endChr m:val="|"/>
                        <m:ctrlPr>
                          <a:rPr lang="en-IN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  <a:cs typeface="Times New Roman" pitchFamily="18" charset="0"/>
                      </a:rPr>
                      <m:t>sin</m:t>
                    </m:r>
                    <m:r>
                      <a:rPr lang="en-US" b="0" i="0" dirty="0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  <a:cs typeface="Times New Roman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>
                        <a:latin typeface="Cambria Math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𝑐𝑜𝑠</m:t>
                    </m:r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𝑐𝑜𝑠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IN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dirty="0">
                        <a:latin typeface="Times New Roman" pitchFamily="18" charset="0"/>
                        <a:cs typeface="Times New Roman" pitchFamily="18" charset="0"/>
                      </a:rPr>
                      <m:t>log</m:t>
                    </m:r>
                    <m:d>
                      <m:dPr>
                        <m:begChr m:val="|"/>
                        <m:endChr m:val="|"/>
                        <m:ctrlPr>
                          <a:rPr lang="en-IN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𝑠𝑖𝑛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  <a:cs typeface="Times New Roman" pitchFamily="18" charset="0"/>
                      </a:rPr>
                      <m:t>sin</m:t>
                    </m:r>
                    <m:r>
                      <a:rPr lang="en-US" dirty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  <a:cs typeface="Times New Roman" pitchFamily="18" charset="0"/>
                      </a:rPr>
                      <m:t>x</m:t>
                    </m:r>
                    <m:r>
                      <a:rPr lang="en-US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). Solve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Tana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x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/>
                        </a:rPr>
                        <m:t>by</m:t>
                      </m:r>
                      <m:r>
                        <a:rPr lang="en-US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/>
                        </a:rPr>
                        <m:t>Variation</m:t>
                      </m:r>
                      <m:r>
                        <a:rPr lang="en-US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/>
                        </a:rPr>
                        <m:t>of</m:t>
                      </m:r>
                      <m:r>
                        <a:rPr lang="en-US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/>
                        </a:rPr>
                        <m:t>Parameters</m:t>
                      </m:r>
                      <m:r>
                        <a:rPr lang="en-US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/>
                        </a:rPr>
                        <m:t>method</m:t>
                      </m:r>
                      <m:r>
                        <a:rPr lang="en-US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Sol.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is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y</m:t>
                    </m:r>
                    <m:r>
                      <a:rPr lang="en-US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Tana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in the form of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D</m:t>
                    </m:r>
                    <m:r>
                      <a:rPr lang="en-US">
                        <a:latin typeface="Cambria Math"/>
                      </a:rPr>
                      <m:t>)]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y</m:t>
                    </m:r>
                    <m:r>
                      <a:rPr lang="en-US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Q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x</m:t>
                    </m:r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where,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+9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Q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cosec</m:t>
                    </m:r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>
                        <a:latin typeface="Cambria Math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92696"/>
                <a:ext cx="10515600" cy="5484267"/>
              </a:xfrm>
              <a:blipFill rotWithShape="1">
                <a:blip r:embed="rId2"/>
                <a:stretch>
                  <a:fillRect l="-1217" t="-222" b="-96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3946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64704"/>
                <a:ext cx="10515600" cy="541225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Auxiliary  Equation is given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±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𝑐𝑜𝑠</m:t>
                    </m:r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>
                        <a:latin typeface="Cambria Math"/>
                        <a:cs typeface="Arial" panose="020B0604020202020204" pitchFamily="34" charset="0"/>
                      </a:rPr>
                      <m:t>]</m:t>
                    </m:r>
                  </m:oMath>
                </a14:m>
                <a:endParaRPr lang="en-IN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𝑐𝑜𝑠</m:t>
                    </m:r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IN" dirty="0"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en-IN" dirty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--------(1)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Here,   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𝑈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𝑐𝑜𝑠𝑎𝑥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                  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𝑠𝑖𝑛𝑎𝑥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cs typeface="Times New Roman" pitchFamily="18" charset="0"/>
                  </a:rPr>
                  <a:t>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𝑠𝑖𝑛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         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dirty="0"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cs typeface="Times New Roman" pitchFamily="18" charset="0"/>
                      </a:rPr>
                      <m:t>Au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cs typeface="Times New Roman" pitchFamily="18" charset="0"/>
                      </a:rPr>
                      <m:t>B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𝑣</m:t>
                    </m:r>
                    <m:r>
                      <a:rPr lang="en-US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--------(2)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where,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.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𝑄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𝑈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IN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64704"/>
                <a:ext cx="10515600" cy="5412259"/>
              </a:xfrm>
              <a:blipFill>
                <a:blip r:embed="rId2"/>
                <a:stretch>
                  <a:fillRect l="-522" t="-563" b="-13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726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64704"/>
                <a:ext cx="10515600" cy="5412259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1±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m:rPr>
                        <m:sty m:val="p"/>
                      </m:rP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endParaRPr lang="en-IN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800" dirty="0">
                    <a:cs typeface="Arial" panose="020B060402020202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38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8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  <a:cs typeface="Arial" panose="020B0604020202020204" pitchFamily="34" charset="0"/>
                      </a:rPr>
                      <m:t>cosh</m:t>
                    </m:r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  <a:cs typeface="Arial" panose="020B0604020202020204" pitchFamily="34" charset="0"/>
                      </a:rPr>
                      <m:t>sinh</m:t>
                    </m:r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3800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</a:rPr>
                      <m:t>∴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</a:rPr>
                      <m:t>y</m:t>
                    </m:r>
                    <m:r>
                      <a:rPr lang="en-US" sz="38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8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  <a:cs typeface="Arial" panose="020B0604020202020204" pitchFamily="34" charset="0"/>
                      </a:rPr>
                      <m:t>cosh</m:t>
                    </m:r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  <a:cs typeface="Arial" panose="020B0604020202020204" pitchFamily="34" charset="0"/>
                      </a:rPr>
                      <m:t>sinh</m:t>
                    </m:r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3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80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3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).Solve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800" b="0" i="0" smtClean="0">
                        <a:solidFill>
                          <a:srgbClr val="FF0000"/>
                        </a:solidFill>
                        <a:latin typeface="Cambria Math"/>
                      </a:rPr>
                      <m:t>+6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solidFill>
                          <a:srgbClr val="FF0000"/>
                        </a:solidFill>
                        <a:latin typeface="Cambria Math"/>
                      </a:rPr>
                      <m:t>+9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800" b="0" i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m:rPr>
                        <m:sty m:val="p"/>
                      </m:rPr>
                      <a:rPr lang="en-US" sz="3800" b="0" i="0" smtClean="0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US" sz="3800" b="0" i="0" smtClean="0">
                        <a:solidFill>
                          <a:srgbClr val="FF0000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3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Sol.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Equation </a:t>
                </a:r>
                <a:r>
                  <a:rPr lang="en-US" sz="3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800" b="0" i="0" smtClean="0">
                        <a:solidFill>
                          <a:schemeClr val="tx1"/>
                        </a:solidFill>
                        <a:latin typeface="Cambria Math"/>
                      </a:rPr>
                      <m:t>+6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solidFill>
                          <a:schemeClr val="tx1"/>
                        </a:solidFill>
                        <a:latin typeface="Cambria Math"/>
                      </a:rPr>
                      <m:t>+9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800" b="0" i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m:rPr>
                        <m:sty m:val="p"/>
                      </m:rPr>
                      <a:rPr lang="en-US" sz="3800" b="0" i="0" smtClean="0">
                        <a:solidFill>
                          <a:schemeClr val="tx1"/>
                        </a:solidFill>
                        <a:latin typeface="Cambria Math"/>
                      </a:rPr>
                      <m:t>y</m:t>
                    </m:r>
                    <m:r>
                      <a:rPr lang="en-US" sz="3800" b="0" i="0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3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It is in the form of </a:t>
                </a: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</a:rPr>
                      <m:t>[</m:t>
                    </m:r>
                    <m:r>
                      <a:rPr lang="en-US" sz="3800" i="1">
                        <a:latin typeface="Cambria Math"/>
                      </a:rPr>
                      <m:t>𝑓</m:t>
                    </m:r>
                    <m:r>
                      <a:rPr lang="en-US" sz="38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3800">
                        <a:latin typeface="Cambria Math"/>
                      </a:rPr>
                      <m:t>D</m:t>
                    </m:r>
                    <m:r>
                      <a:rPr lang="en-US" sz="3800">
                        <a:latin typeface="Cambria Math"/>
                      </a:rPr>
                      <m:t>)]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</a:rPr>
                      <m:t>y</m:t>
                    </m:r>
                    <m:r>
                      <a:rPr lang="en-US" sz="3800" b="0" i="0" smtClean="0">
                        <a:latin typeface="Cambria Math"/>
                      </a:rPr>
                      <m:t>=0</m:t>
                    </m:r>
                  </m:oMath>
                </a14:m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where,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</a:rPr>
                      <m:t>𝑓</m:t>
                    </m:r>
                    <m:r>
                      <a:rPr lang="en-US" sz="38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3800">
                        <a:latin typeface="Cambria Math"/>
                      </a:rPr>
                      <m:t>D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38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800">
                        <a:latin typeface="Cambria Math"/>
                      </a:rPr>
                      <m:t>+6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3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800">
                        <a:latin typeface="Cambria Math"/>
                      </a:rPr>
                      <m:t>+9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3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Then, 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 sz="38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endParaRPr lang="en-IN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38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3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IN" sz="3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Auxiliary  Equation is given by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3800" b="0" i="0" smtClean="0">
                        <a:latin typeface="Cambria Math"/>
                      </a:rPr>
                      <m:t>=0</m:t>
                    </m:r>
                  </m:oMath>
                </a14:m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800" dirty="0"/>
                  <a:t>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8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</a:rPr>
                      <m:t>+6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</a:rPr>
                      <m:t>+</m:t>
                    </m:r>
                    <m:r>
                      <a:rPr lang="en-US" sz="3800" b="0" i="1" smtClean="0">
                        <a:latin typeface="Cambria Math"/>
                      </a:rPr>
                      <m:t>9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</a:rPr>
                      <m:t>=0</m:t>
                    </m:r>
                  </m:oMath>
                </a14:m>
                <a:endParaRPr lang="en-IN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</a:rPr>
                      <m:t>𝑚</m:t>
                    </m:r>
                    <m:r>
                      <a:rPr lang="en-US" sz="3800" b="0" i="0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IN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0,0,-3,-3</a:t>
                </a:r>
              </a:p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3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3800" b="0" i="0" smtClean="0">
                        <a:latin typeface="Cambria Math"/>
                        <a:cs typeface="Arial" panose="020B0604020202020204" pitchFamily="34" charset="0"/>
                      </a:rPr>
                      <m:t>=(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38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800" b="0" i="0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380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800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b="0" i="0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+(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3800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3800" b="0" i="0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3800" b="0" i="1" smtClean="0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3800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b="0" i="0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IN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800" dirty="0"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</a:rPr>
                      <m:t>∴</m:t>
                    </m:r>
                  </m:oMath>
                </a14:m>
                <a:r>
                  <a:rPr lang="en-US" sz="3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3800" b="0" i="0" smtClean="0">
                        <a:latin typeface="Cambria Math"/>
                        <a:cs typeface="Arial" panose="020B0604020202020204" pitchFamily="34" charset="0"/>
                      </a:rPr>
                      <m:t>=(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38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800" b="0" i="0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380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800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b="0" i="0" smtClean="0">
                        <a:latin typeface="Cambria Math"/>
                        <a:cs typeface="Arial" panose="020B0604020202020204" pitchFamily="34" charset="0"/>
                      </a:rPr>
                      <m:t>)+(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3800" i="1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3800" b="0" i="0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3800" i="1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3800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b="0" i="0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IN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64704"/>
                <a:ext cx="10515600" cy="5412259"/>
              </a:xfrm>
              <a:blipFill>
                <a:blip r:embed="rId2"/>
                <a:stretch>
                  <a:fillRect l="-696" t="-1351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40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64704"/>
                <a:ext cx="10515600" cy="541225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𝑠𝑖𝑛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𝑇𝑎𝑛𝑎𝑥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𝑐𝑜𝑠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𝑎</m:t>
                                </m:r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𝑐𝑜𝑠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𝑎</m:t>
                                </m:r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𝑠𝑖𝑛𝑎𝑥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(−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𝑎𝑠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𝑖𝑛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𝑠𝑖𝑛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𝑇𝑎𝑛𝑎𝑥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𝑠𝑖𝑛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𝑠𝑖𝑛𝑎𝑥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𝑐𝑜𝑠𝑎𝑥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𝑎𝑥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𝑐𝑜𝑠𝑎𝑥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nary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1−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𝑎𝑥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𝑐𝑜𝑠𝑎𝑥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𝑠𝑒𝑐𝑎𝑥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𝑐𝑜𝑠𝑎𝑥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𝑙𝑜𝑔</m:t>
                    </m:r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𝑠𝑒𝑐𝑎𝑥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𝑡𝑎𝑛𝑎𝑥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𝑠𝑖𝑛𝑎𝑥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[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𝑠𝑖𝑛𝑎𝑥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𝑙𝑜𝑔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𝑠𝑒𝑐𝑎𝑥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𝑡𝑎𝑛𝑎𝑥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IN" sz="2400" dirty="0">
                    <a:latin typeface="Times New Roman" pitchFamily="18" charset="0"/>
                    <a:cs typeface="Times New Roman" pitchFamily="18" charset="0"/>
                  </a:rPr>
                  <a:t>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64704"/>
                <a:ext cx="10515600" cy="541225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0908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20688"/>
                <a:ext cx="10515600" cy="55562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where,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B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𝑈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.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𝑄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𝑈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B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𝑐𝑜𝑠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𝑇𝑎𝑛𝑎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𝑐𝑜𝑠𝑥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𝑐𝑜𝑠</m:t>
                                </m:r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𝑠𝑖𝑛𝑎𝑥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(−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𝑠𝑖𝑛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B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𝑐𝑜𝑠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𝑠𝑖𝑛𝑎𝑥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𝑐𝑜𝑠𝑎𝑥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B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𝑠𝑖𝑛𝑎𝑥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IN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B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[−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𝑐𝑜𝑠𝑎𝑥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en-IN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B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[−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Times New Roman" pitchFamily="18" charset="0"/>
                      </a:rPr>
                      <m:t>cosax</m:t>
                    </m:r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𝑠𝑖𝑛𝑎𝑥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𝑙𝑜𝑔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𝑠𝑒𝑐𝑎𝑥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𝑡𝑎𝑛𝑎𝑥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b="0" i="0" smtClean="0">
                        <a:latin typeface="Cambria Math"/>
                        <a:cs typeface="Times New Roman" pitchFamily="18" charset="0"/>
                      </a:rPr>
                      <m:t>](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cs typeface="Times New Roman" pitchFamily="18" charset="0"/>
                      </a:rPr>
                      <m:t>cosax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cs typeface="Times New Roman" pitchFamily="18" charset="0"/>
                      </a:rPr>
                      <m:t>) 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Times New Roman" pitchFamily="18" charset="0"/>
                          </a:rPr>
                          <m:t>cosax</m:t>
                        </m:r>
                      </m:e>
                    </m:d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Times New Roman" pitchFamily="18" charset="0"/>
                      </a:rPr>
                      <m:t>sinax</m:t>
                    </m:r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endParaRPr lang="en-IN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20688"/>
                <a:ext cx="10515600" cy="5556275"/>
              </a:xfrm>
              <a:blipFill rotWithShape="1">
                <a:blip r:embed="rId2"/>
                <a:stretch>
                  <a:fillRect l="-1217" t="-1866" b="-210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4583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9416" y="548680"/>
                <a:ext cx="10515600" cy="562828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General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>
                        <a:latin typeface="Cambria Math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cs typeface="Arial" panose="020B0604020202020204" pitchFamily="34" charset="0"/>
                      </a:rPr>
                      <m:t>y</m:t>
                    </m:r>
                    <m:r>
                      <a:rPr lang="en-US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𝑐𝑜𝑠𝑎𝑥</m:t>
                    </m:r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𝑠𝑖𝑛𝑎𝑥</m:t>
                    </m:r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𝑠𝑖𝑛𝑎𝑥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𝑙𝑜𝑔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𝑠𝑒𝑐𝑎𝑥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𝑡𝑎𝑛𝑎𝑥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>
                        <a:latin typeface="Cambria Math"/>
                        <a:cs typeface="Times New Roman" pitchFamily="18" charset="0"/>
                      </a:rPr>
                      <m:t>](</m:t>
                    </m:r>
                    <m:r>
                      <m:rPr>
                        <m:nor/>
                      </m:rPr>
                      <a:rPr lang="en-US">
                        <a:latin typeface="Cambria Math"/>
                        <a:cs typeface="Times New Roman" pitchFamily="18" charset="0"/>
                      </a:rPr>
                      <m:t>cosax</m:t>
                    </m:r>
                    <m:r>
                      <m:rPr>
                        <m:nor/>
                      </m:rPr>
                      <a:rPr lang="en-US">
                        <a:latin typeface="Cambria Math"/>
                        <a:cs typeface="Times New Roman" pitchFamily="18" charset="0"/>
                      </a:rPr>
                      <m:t>)                                                                                           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Times New Roman" pitchFamily="18" charset="0"/>
                          </a:rPr>
                          <m:t>cosax</m:t>
                        </m:r>
                      </m:e>
                    </m:d>
                    <m:r>
                      <a:rPr lang="en-US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cs typeface="Times New Roman" pitchFamily="18" charset="0"/>
                      </a:rPr>
                      <m:t>sinax</m:t>
                    </m:r>
                    <m:r>
                      <a:rPr lang="en-US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416" y="548680"/>
                <a:ext cx="10515600" cy="5628283"/>
              </a:xfrm>
              <a:blipFill rotWithShape="1">
                <a:blip r:embed="rId2"/>
                <a:stretch>
                  <a:fillRect l="-1217" t="-17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829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9416" y="548680"/>
                <a:ext cx="10515600" cy="5628283"/>
              </a:xfrm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3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Solutions on non-homogeneous of second and higher order differential equations:-</a:t>
                </a:r>
              </a:p>
              <a:p>
                <a:pPr marL="0" indent="0">
                  <a:buNone/>
                </a:pPr>
                <a:r>
                  <a:rPr lang="en-US" sz="31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The differential equation is in the form of [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𝑓</m:t>
                    </m:r>
                    <m:r>
                      <a:rPr lang="en-US" sz="31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3100">
                        <a:latin typeface="Cambria Math"/>
                      </a:rPr>
                      <m:t>D</m:t>
                    </m:r>
                    <m:r>
                      <a:rPr lang="en-US" sz="3100">
                        <a:latin typeface="Cambria Math"/>
                      </a:rPr>
                      <m:t>)</m:t>
                    </m:r>
                  </m:oMath>
                </a14:m>
                <a:r>
                  <a:rPr lang="en-IN" sz="3100" dirty="0"/>
                  <a:t>]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= Q(</a:t>
                </a:r>
                <a14:m>
                  <m:oMath xmlns:m="http://schemas.openxmlformats.org/officeDocument/2006/math">
                    <m:r>
                      <a:rPr lang="en-US" sz="31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0" indent="0">
                  <a:buNone/>
                </a:pP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The general solution of above equation is given by y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sz="31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1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1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:-</a:t>
                </a:r>
              </a:p>
              <a:p>
                <a:pPr marL="0" indent="0">
                  <a:buNone/>
                </a:pPr>
                <a:r>
                  <a:rPr lang="en-US" sz="3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calculated by using the formula</a:t>
                </a:r>
              </a:p>
              <a:p>
                <a:pPr marL="0" indent="0">
                  <a:buNone/>
                </a:pP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𝑄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1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Methods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1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:-</a:t>
                </a:r>
              </a:p>
              <a:p>
                <a:pPr marL="0" indent="0">
                  <a:buNone/>
                </a:pPr>
                <a:r>
                  <a:rPr lang="en-US" sz="31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 Method I:-</a:t>
                </a:r>
              </a:p>
              <a:p>
                <a:pPr marL="514350" indent="-514350">
                  <a:buAutoNum type="arabicPeriod"/>
                </a:pPr>
                <a:r>
                  <a:rPr lang="en-US" sz="3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Method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, If 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Q(</a:t>
                </a:r>
                <a14:m>
                  <m:oMath xmlns:m="http://schemas.openxmlformats.org/officeDocument/2006/math">
                    <m:r>
                      <a:rPr lang="en-US" sz="31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3100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>
                    <a:cs typeface="Times New Roman" pitchFamily="18" charset="0"/>
                  </a:rPr>
                  <a:t>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                        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1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n-US" sz="31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3100" i="1"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sz="3100" i="1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100" i="1">
                            <a:latin typeface="Cambria Math"/>
                          </a:rPr>
                          <m:t>𝑎𝑥</m:t>
                        </m:r>
                      </m:sup>
                    </m:sSup>
                  </m:oMath>
                </a14:m>
                <a:endParaRPr lang="en-US" sz="3100" dirty="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1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           Put 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3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100" b="0" i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3100" i="1"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, then,</a:t>
                </a:r>
              </a:p>
              <a:p>
                <a:pPr marL="0" indent="0">
                  <a:buNone/>
                </a:pPr>
                <a:r>
                  <a:rPr lang="en-US" sz="31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1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n-US" sz="31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31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en-US" sz="3100" i="1">
                                <a:latin typeface="Cambria Math"/>
                                <a:cs typeface="Arial" panose="020B0604020202020204" pitchFamily="34" charset="0"/>
                              </a:rPr>
                              <m:t>)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100" i="1">
                            <a:latin typeface="Cambria Math"/>
                          </a:rPr>
                          <m:t>𝑎𝑥</m:t>
                        </m:r>
                      </m:sup>
                    </m:sSup>
                  </m:oMath>
                </a14:m>
                <a:endParaRPr lang="en-US" sz="3100" dirty="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416" y="548680"/>
                <a:ext cx="10515600" cy="5628283"/>
              </a:xfrm>
              <a:blipFill rotWithShape="1">
                <a:blip r:embed="rId2"/>
                <a:stretch>
                  <a:fillRect l="-928" t="-2600" b="-234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117086" y="3645024"/>
            <a:ext cx="79208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14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3705</TotalTime>
  <Words>441</Words>
  <Application>Microsoft Office PowerPoint</Application>
  <PresentationFormat>Widescreen</PresentationFormat>
  <Paragraphs>894</Paragraphs>
  <Slides>82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2" baseType="lpstr">
      <vt:lpstr>Agency FB</vt:lpstr>
      <vt:lpstr>Algerian</vt:lpstr>
      <vt:lpstr>Arial</vt:lpstr>
      <vt:lpstr>Arial Rounded MT Bold</vt:lpstr>
      <vt:lpstr>Calibri</vt:lpstr>
      <vt:lpstr>Cambria Math</vt:lpstr>
      <vt:lpstr>Times New Roman</vt:lpstr>
      <vt:lpstr>Trebuchet MS</vt:lpstr>
      <vt:lpstr>Wingdings 3</vt:lpstr>
      <vt:lpstr>Facet</vt:lpstr>
      <vt:lpstr>\              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349</cp:revision>
  <dcterms:modified xsi:type="dcterms:W3CDTF">2023-07-02T17:12:23Z</dcterms:modified>
</cp:coreProperties>
</file>